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80" r:id="rId2"/>
    <p:sldId id="377" r:id="rId3"/>
    <p:sldId id="294" r:id="rId4"/>
    <p:sldId id="295" r:id="rId5"/>
    <p:sldId id="296" r:id="rId6"/>
    <p:sldId id="297" r:id="rId7"/>
    <p:sldId id="298" r:id="rId8"/>
    <p:sldId id="299" r:id="rId9"/>
    <p:sldId id="361" r:id="rId10"/>
    <p:sldId id="359" r:id="rId11"/>
    <p:sldId id="270" r:id="rId12"/>
    <p:sldId id="376" r:id="rId13"/>
    <p:sldId id="381" r:id="rId14"/>
    <p:sldId id="382" r:id="rId15"/>
    <p:sldId id="344" r:id="rId16"/>
    <p:sldId id="379" r:id="rId17"/>
    <p:sldId id="259" r:id="rId18"/>
    <p:sldId id="260" r:id="rId19"/>
    <p:sldId id="256" r:id="rId20"/>
    <p:sldId id="261" r:id="rId21"/>
    <p:sldId id="262" r:id="rId22"/>
    <p:sldId id="263" r:id="rId23"/>
    <p:sldId id="265" r:id="rId24"/>
    <p:sldId id="266" r:id="rId25"/>
    <p:sldId id="384" r:id="rId26"/>
    <p:sldId id="383" r:id="rId27"/>
    <p:sldId id="307" r:id="rId28"/>
    <p:sldId id="267" r:id="rId29"/>
    <p:sldId id="268" r:id="rId30"/>
    <p:sldId id="264" r:id="rId31"/>
    <p:sldId id="269" r:id="rId32"/>
    <p:sldId id="271" r:id="rId33"/>
    <p:sldId id="272" r:id="rId34"/>
    <p:sldId id="274" r:id="rId35"/>
    <p:sldId id="276"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363" r:id="rId51"/>
    <p:sldId id="362" r:id="rId52"/>
    <p:sldId id="364" r:id="rId53"/>
    <p:sldId id="365" r:id="rId54"/>
    <p:sldId id="366" r:id="rId55"/>
    <p:sldId id="367" r:id="rId56"/>
    <p:sldId id="368" r:id="rId57"/>
    <p:sldId id="369" r:id="rId58"/>
    <p:sldId id="370" r:id="rId59"/>
    <p:sldId id="371" r:id="rId60"/>
    <p:sldId id="372" r:id="rId61"/>
    <p:sldId id="373" r:id="rId62"/>
    <p:sldId id="374" r:id="rId63"/>
    <p:sldId id="375" r:id="rId64"/>
    <p:sldId id="37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63" d="100"/>
          <a:sy n="63" d="100"/>
        </p:scale>
        <p:origin x="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464771-86BD-4482-A63E-650B5BC4BDE2}" type="datetimeFigureOut">
              <a:rPr lang="en-US" smtClean="0"/>
              <a:t>3/29/2021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E4716-18B5-4EB7-BD34-0C7CDD49468C}" type="slidenum">
              <a:rPr lang="en-US" smtClean="0"/>
              <a:t>‹#›</a:t>
            </a:fld>
            <a:endParaRPr lang="en-US"/>
          </a:p>
        </p:txBody>
      </p:sp>
    </p:spTree>
    <p:extLst>
      <p:ext uri="{BB962C8B-B14F-4D97-AF65-F5344CB8AC3E}">
        <p14:creationId xmlns:p14="http://schemas.microsoft.com/office/powerpoint/2010/main" val="1509524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5AEA831E-7532-4C9B-88D9-A0C35ACFF45C}"/>
              </a:ext>
            </a:extLst>
          </p:cNvPr>
          <p:cNvSpPr>
            <a:spLocks noGrp="1" noChangeArrowheads="1"/>
          </p:cNvSpPr>
          <p:nvPr>
            <p:ph type="sldNum" sz="quarter" idx="5"/>
          </p:nvPr>
        </p:nvSpPr>
        <p:spPr>
          <a:noFill/>
        </p:spPr>
        <p:txBody>
          <a:bodyPr/>
          <a:lstStyle>
            <a:lvl1pPr defTabSz="931863">
              <a:defRPr>
                <a:solidFill>
                  <a:schemeClr val="tx1"/>
                </a:solidFill>
                <a:latin typeface="Calibri" panose="020F0502020204030204" pitchFamily="34" charset="0"/>
              </a:defRPr>
            </a:lvl1pPr>
            <a:lvl2pPr marL="741363" indent="-284163" defTabSz="931863">
              <a:defRPr>
                <a:solidFill>
                  <a:schemeClr val="tx1"/>
                </a:solidFill>
                <a:latin typeface="Calibri" panose="020F0502020204030204" pitchFamily="34" charset="0"/>
              </a:defRPr>
            </a:lvl2pPr>
            <a:lvl3pPr marL="1141413" indent="-227013" defTabSz="931863">
              <a:defRPr>
                <a:solidFill>
                  <a:schemeClr val="tx1"/>
                </a:solidFill>
                <a:latin typeface="Calibri" panose="020F0502020204030204" pitchFamily="34" charset="0"/>
              </a:defRPr>
            </a:lvl3pPr>
            <a:lvl4pPr marL="1597025" indent="-227013" defTabSz="931863">
              <a:defRPr>
                <a:solidFill>
                  <a:schemeClr val="tx1"/>
                </a:solidFill>
                <a:latin typeface="Calibri" panose="020F0502020204030204" pitchFamily="34" charset="0"/>
              </a:defRPr>
            </a:lvl4pPr>
            <a:lvl5pPr marL="2054225" indent="-227013" defTabSz="931863">
              <a:defRPr>
                <a:solidFill>
                  <a:schemeClr val="tx1"/>
                </a:solidFill>
                <a:latin typeface="Calibri" panose="020F0502020204030204" pitchFamily="34" charset="0"/>
              </a:defRPr>
            </a:lvl5pPr>
            <a:lvl6pPr marL="2511425" indent="-227013" defTabSz="931863" eaLnBrk="0" fontAlgn="base" hangingPunct="0">
              <a:spcBef>
                <a:spcPct val="0"/>
              </a:spcBef>
              <a:spcAft>
                <a:spcPct val="0"/>
              </a:spcAft>
              <a:defRPr>
                <a:solidFill>
                  <a:schemeClr val="tx1"/>
                </a:solidFill>
                <a:latin typeface="Calibri" panose="020F0502020204030204" pitchFamily="34" charset="0"/>
              </a:defRPr>
            </a:lvl6pPr>
            <a:lvl7pPr marL="2968625" indent="-227013" defTabSz="931863" eaLnBrk="0" fontAlgn="base" hangingPunct="0">
              <a:spcBef>
                <a:spcPct val="0"/>
              </a:spcBef>
              <a:spcAft>
                <a:spcPct val="0"/>
              </a:spcAft>
              <a:defRPr>
                <a:solidFill>
                  <a:schemeClr val="tx1"/>
                </a:solidFill>
                <a:latin typeface="Calibri" panose="020F0502020204030204" pitchFamily="34" charset="0"/>
              </a:defRPr>
            </a:lvl7pPr>
            <a:lvl8pPr marL="3425825" indent="-227013" defTabSz="931863" eaLnBrk="0" fontAlgn="base" hangingPunct="0">
              <a:spcBef>
                <a:spcPct val="0"/>
              </a:spcBef>
              <a:spcAft>
                <a:spcPct val="0"/>
              </a:spcAft>
              <a:defRPr>
                <a:solidFill>
                  <a:schemeClr val="tx1"/>
                </a:solidFill>
                <a:latin typeface="Calibri" panose="020F0502020204030204" pitchFamily="34" charset="0"/>
              </a:defRPr>
            </a:lvl8pPr>
            <a:lvl9pPr marL="3883025" indent="-227013" defTabSz="931863" eaLnBrk="0" fontAlgn="base" hangingPunct="0">
              <a:spcBef>
                <a:spcPct val="0"/>
              </a:spcBef>
              <a:spcAft>
                <a:spcPct val="0"/>
              </a:spcAft>
              <a:defRPr>
                <a:solidFill>
                  <a:schemeClr val="tx1"/>
                </a:solidFill>
                <a:latin typeface="Calibri" panose="020F0502020204030204" pitchFamily="34" charset="0"/>
              </a:defRPr>
            </a:lvl9pPr>
          </a:lstStyle>
          <a:p>
            <a:fld id="{CAE28B36-E28F-4A93-96F1-E7DE06108285}" type="slidenum">
              <a:rPr lang="en-US" altLang="en-US">
                <a:latin typeface="Arial" panose="020B0604020202020204" pitchFamily="34" charset="0"/>
              </a:rPr>
              <a:pPr/>
              <a:t>5</a:t>
            </a:fld>
            <a:endParaRPr lang="en-US" altLang="en-US">
              <a:latin typeface="Arial" panose="020B0604020202020204" pitchFamily="34" charset="0"/>
            </a:endParaRPr>
          </a:p>
        </p:txBody>
      </p:sp>
      <p:sp>
        <p:nvSpPr>
          <p:cNvPr id="9219" name="Slide Image Placeholder 1">
            <a:extLst>
              <a:ext uri="{FF2B5EF4-FFF2-40B4-BE49-F238E27FC236}">
                <a16:creationId xmlns:a16="http://schemas.microsoft.com/office/drawing/2014/main" id="{5E6BCFC2-43FF-458C-8EB2-FB963187ACDE}"/>
              </a:ext>
            </a:extLst>
          </p:cNvPr>
          <p:cNvSpPr>
            <a:spLocks noGrp="1" noRot="1" noChangeAspect="1" noTextEdit="1"/>
          </p:cNvSpPr>
          <p:nvPr>
            <p:ph type="sldImg"/>
          </p:nvPr>
        </p:nvSpPr>
        <p:spPr>
          <a:ln/>
        </p:spPr>
      </p:sp>
      <p:sp>
        <p:nvSpPr>
          <p:cNvPr id="9220" name="Notes Placeholder 2">
            <a:extLst>
              <a:ext uri="{FF2B5EF4-FFF2-40B4-BE49-F238E27FC236}">
                <a16:creationId xmlns:a16="http://schemas.microsoft.com/office/drawing/2014/main" id="{ACA2AB56-4E0E-4ECD-8211-5F29AB8C0522}"/>
              </a:ext>
            </a:extLst>
          </p:cNvPr>
          <p:cNvSpPr>
            <a:spLocks noGrp="1"/>
          </p:cNvSpPr>
          <p:nvPr>
            <p:ph type="body" idx="1"/>
          </p:nvPr>
        </p:nvSpPr>
        <p:spPr>
          <a:noFill/>
        </p:spPr>
        <p:txBody>
          <a:bodyPr/>
          <a:lstStyle/>
          <a:p>
            <a:pPr defTabSz="455613" eaLnBrk="1" hangingPunct="1">
              <a:spcBef>
                <a:spcPct val="0"/>
              </a:spcBef>
            </a:pPr>
            <a:endParaRPr lang="en-US" altLang="en-US"/>
          </a:p>
        </p:txBody>
      </p:sp>
      <p:sp>
        <p:nvSpPr>
          <p:cNvPr id="9221" name="Slide Number Placeholder 3">
            <a:extLst>
              <a:ext uri="{FF2B5EF4-FFF2-40B4-BE49-F238E27FC236}">
                <a16:creationId xmlns:a16="http://schemas.microsoft.com/office/drawing/2014/main" id="{3DA5D15F-7EAE-4055-9BC7-DE2639F9087E}"/>
              </a:ext>
            </a:extLst>
          </p:cNvPr>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5" tIns="46588" rIns="93175" bIns="46588" anchor="b"/>
          <a:lstStyle>
            <a:lvl1pPr defTabSz="466725">
              <a:defRPr>
                <a:solidFill>
                  <a:schemeClr val="tx1"/>
                </a:solidFill>
                <a:latin typeface="Calibri" panose="020F0502020204030204" pitchFamily="34" charset="0"/>
              </a:defRPr>
            </a:lvl1pPr>
            <a:lvl2pPr marL="757238" indent="-290513" defTabSz="466725">
              <a:defRPr>
                <a:solidFill>
                  <a:schemeClr val="tx1"/>
                </a:solidFill>
                <a:latin typeface="Calibri" panose="020F0502020204030204" pitchFamily="34" charset="0"/>
              </a:defRPr>
            </a:lvl2pPr>
            <a:lvl3pPr marL="1166813" indent="-233363" defTabSz="466725">
              <a:defRPr>
                <a:solidFill>
                  <a:schemeClr val="tx1"/>
                </a:solidFill>
                <a:latin typeface="Calibri" panose="020F0502020204030204" pitchFamily="34" charset="0"/>
              </a:defRPr>
            </a:lvl3pPr>
            <a:lvl4pPr marL="1631950" indent="-233363" defTabSz="466725">
              <a:defRPr>
                <a:solidFill>
                  <a:schemeClr val="tx1"/>
                </a:solidFill>
                <a:latin typeface="Calibri" panose="020F0502020204030204" pitchFamily="34" charset="0"/>
              </a:defRPr>
            </a:lvl4pPr>
            <a:lvl5pPr marL="2098675" indent="-233363" defTabSz="466725">
              <a:defRPr>
                <a:solidFill>
                  <a:schemeClr val="tx1"/>
                </a:solidFill>
                <a:latin typeface="Calibri" panose="020F0502020204030204" pitchFamily="34" charset="0"/>
              </a:defRPr>
            </a:lvl5pPr>
            <a:lvl6pPr marL="2555875" indent="-233363" defTabSz="466725" eaLnBrk="0" fontAlgn="base" hangingPunct="0">
              <a:spcBef>
                <a:spcPct val="0"/>
              </a:spcBef>
              <a:spcAft>
                <a:spcPct val="0"/>
              </a:spcAft>
              <a:defRPr>
                <a:solidFill>
                  <a:schemeClr val="tx1"/>
                </a:solidFill>
                <a:latin typeface="Calibri" panose="020F0502020204030204" pitchFamily="34" charset="0"/>
              </a:defRPr>
            </a:lvl6pPr>
            <a:lvl7pPr marL="3013075" indent="-233363" defTabSz="466725" eaLnBrk="0" fontAlgn="base" hangingPunct="0">
              <a:spcBef>
                <a:spcPct val="0"/>
              </a:spcBef>
              <a:spcAft>
                <a:spcPct val="0"/>
              </a:spcAft>
              <a:defRPr>
                <a:solidFill>
                  <a:schemeClr val="tx1"/>
                </a:solidFill>
                <a:latin typeface="Calibri" panose="020F0502020204030204" pitchFamily="34" charset="0"/>
              </a:defRPr>
            </a:lvl7pPr>
            <a:lvl8pPr marL="3470275" indent="-233363" defTabSz="466725" eaLnBrk="0" fontAlgn="base" hangingPunct="0">
              <a:spcBef>
                <a:spcPct val="0"/>
              </a:spcBef>
              <a:spcAft>
                <a:spcPct val="0"/>
              </a:spcAft>
              <a:defRPr>
                <a:solidFill>
                  <a:schemeClr val="tx1"/>
                </a:solidFill>
                <a:latin typeface="Calibri" panose="020F0502020204030204" pitchFamily="34" charset="0"/>
              </a:defRPr>
            </a:lvl8pPr>
            <a:lvl9pPr marL="3927475" indent="-233363" defTabSz="466725"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047F3F99-FCF7-4672-A07A-406E7471AAF4}" type="slidenum">
              <a:rPr lang="en-US" altLang="en-US" sz="1200">
                <a:ea typeface="MS PGothic" panose="020B0600070205080204" pitchFamily="34" charset="-128"/>
              </a:rPr>
              <a:pPr algn="r" eaLnBrk="1" hangingPunct="1"/>
              <a:t>5</a:t>
            </a:fld>
            <a:endParaRPr lang="en-US" altLang="en-US" sz="1200">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0D3A3C0D-D8A6-459A-91FD-B297238DD5C4}"/>
              </a:ext>
            </a:extLst>
          </p:cNvPr>
          <p:cNvSpPr>
            <a:spLocks noGrp="1" noChangeArrowheads="1"/>
          </p:cNvSpPr>
          <p:nvPr>
            <p:ph type="sldNum" sz="quarter" idx="5"/>
          </p:nvPr>
        </p:nvSpPr>
        <p:spPr>
          <a:noFill/>
        </p:spPr>
        <p:txBody>
          <a:bodyPr/>
          <a:lstStyle>
            <a:lvl1pPr defTabSz="931863">
              <a:defRPr>
                <a:solidFill>
                  <a:schemeClr val="tx1"/>
                </a:solidFill>
                <a:latin typeface="Calibri" panose="020F0502020204030204" pitchFamily="34" charset="0"/>
              </a:defRPr>
            </a:lvl1pPr>
            <a:lvl2pPr marL="741363" indent="-284163" defTabSz="931863">
              <a:defRPr>
                <a:solidFill>
                  <a:schemeClr val="tx1"/>
                </a:solidFill>
                <a:latin typeface="Calibri" panose="020F0502020204030204" pitchFamily="34" charset="0"/>
              </a:defRPr>
            </a:lvl2pPr>
            <a:lvl3pPr marL="1141413" indent="-227013" defTabSz="931863">
              <a:defRPr>
                <a:solidFill>
                  <a:schemeClr val="tx1"/>
                </a:solidFill>
                <a:latin typeface="Calibri" panose="020F0502020204030204" pitchFamily="34" charset="0"/>
              </a:defRPr>
            </a:lvl3pPr>
            <a:lvl4pPr marL="1597025" indent="-227013" defTabSz="931863">
              <a:defRPr>
                <a:solidFill>
                  <a:schemeClr val="tx1"/>
                </a:solidFill>
                <a:latin typeface="Calibri" panose="020F0502020204030204" pitchFamily="34" charset="0"/>
              </a:defRPr>
            </a:lvl4pPr>
            <a:lvl5pPr marL="2054225" indent="-227013" defTabSz="931863">
              <a:defRPr>
                <a:solidFill>
                  <a:schemeClr val="tx1"/>
                </a:solidFill>
                <a:latin typeface="Calibri" panose="020F0502020204030204" pitchFamily="34" charset="0"/>
              </a:defRPr>
            </a:lvl5pPr>
            <a:lvl6pPr marL="2511425" indent="-227013" defTabSz="931863" eaLnBrk="0" fontAlgn="base" hangingPunct="0">
              <a:spcBef>
                <a:spcPct val="0"/>
              </a:spcBef>
              <a:spcAft>
                <a:spcPct val="0"/>
              </a:spcAft>
              <a:defRPr>
                <a:solidFill>
                  <a:schemeClr val="tx1"/>
                </a:solidFill>
                <a:latin typeface="Calibri" panose="020F0502020204030204" pitchFamily="34" charset="0"/>
              </a:defRPr>
            </a:lvl6pPr>
            <a:lvl7pPr marL="2968625" indent="-227013" defTabSz="931863" eaLnBrk="0" fontAlgn="base" hangingPunct="0">
              <a:spcBef>
                <a:spcPct val="0"/>
              </a:spcBef>
              <a:spcAft>
                <a:spcPct val="0"/>
              </a:spcAft>
              <a:defRPr>
                <a:solidFill>
                  <a:schemeClr val="tx1"/>
                </a:solidFill>
                <a:latin typeface="Calibri" panose="020F0502020204030204" pitchFamily="34" charset="0"/>
              </a:defRPr>
            </a:lvl7pPr>
            <a:lvl8pPr marL="3425825" indent="-227013" defTabSz="931863" eaLnBrk="0" fontAlgn="base" hangingPunct="0">
              <a:spcBef>
                <a:spcPct val="0"/>
              </a:spcBef>
              <a:spcAft>
                <a:spcPct val="0"/>
              </a:spcAft>
              <a:defRPr>
                <a:solidFill>
                  <a:schemeClr val="tx1"/>
                </a:solidFill>
                <a:latin typeface="Calibri" panose="020F0502020204030204" pitchFamily="34" charset="0"/>
              </a:defRPr>
            </a:lvl8pPr>
            <a:lvl9pPr marL="3883025" indent="-227013" defTabSz="931863" eaLnBrk="0" fontAlgn="base" hangingPunct="0">
              <a:spcBef>
                <a:spcPct val="0"/>
              </a:spcBef>
              <a:spcAft>
                <a:spcPct val="0"/>
              </a:spcAft>
              <a:defRPr>
                <a:solidFill>
                  <a:schemeClr val="tx1"/>
                </a:solidFill>
                <a:latin typeface="Calibri" panose="020F0502020204030204" pitchFamily="34" charset="0"/>
              </a:defRPr>
            </a:lvl9pPr>
          </a:lstStyle>
          <a:p>
            <a:fld id="{EFCB6807-995B-4740-A771-CC1345E5933D}" type="slidenum">
              <a:rPr lang="en-US" altLang="en-US">
                <a:latin typeface="Arial" panose="020B0604020202020204" pitchFamily="34" charset="0"/>
              </a:rPr>
              <a:pPr/>
              <a:t>6</a:t>
            </a:fld>
            <a:endParaRPr lang="en-US" altLang="en-US">
              <a:latin typeface="Arial" panose="020B0604020202020204" pitchFamily="34" charset="0"/>
            </a:endParaRPr>
          </a:p>
        </p:txBody>
      </p:sp>
      <p:sp>
        <p:nvSpPr>
          <p:cNvPr id="11267" name="Slide Image Placeholder 1">
            <a:extLst>
              <a:ext uri="{FF2B5EF4-FFF2-40B4-BE49-F238E27FC236}">
                <a16:creationId xmlns:a16="http://schemas.microsoft.com/office/drawing/2014/main" id="{76B67E42-FE7A-4475-B9EF-1527A768A46A}"/>
              </a:ext>
            </a:extLst>
          </p:cNvPr>
          <p:cNvSpPr>
            <a:spLocks noGrp="1" noRot="1" noChangeAspect="1" noTextEdit="1"/>
          </p:cNvSpPr>
          <p:nvPr>
            <p:ph type="sldImg"/>
          </p:nvPr>
        </p:nvSpPr>
        <p:spPr>
          <a:ln/>
        </p:spPr>
      </p:sp>
      <p:sp>
        <p:nvSpPr>
          <p:cNvPr id="11268" name="Notes Placeholder 2">
            <a:extLst>
              <a:ext uri="{FF2B5EF4-FFF2-40B4-BE49-F238E27FC236}">
                <a16:creationId xmlns:a16="http://schemas.microsoft.com/office/drawing/2014/main" id="{7FBE86F3-43EA-4A06-8F9E-9179186709D6}"/>
              </a:ext>
            </a:extLst>
          </p:cNvPr>
          <p:cNvSpPr>
            <a:spLocks noGrp="1"/>
          </p:cNvSpPr>
          <p:nvPr>
            <p:ph type="body" idx="1"/>
          </p:nvPr>
        </p:nvSpPr>
        <p:spPr>
          <a:noFill/>
        </p:spPr>
        <p:txBody>
          <a:bodyPr/>
          <a:lstStyle/>
          <a:p>
            <a:pPr defTabSz="455613" eaLnBrk="1" hangingPunct="1">
              <a:spcBef>
                <a:spcPct val="0"/>
              </a:spcBef>
            </a:pPr>
            <a:r>
              <a:rPr lang="en-US" altLang="en-US"/>
              <a:t>We are surrounded by systems that are hopelessly complex, from the society, a collection of six billion individuals, to communications systems, that these days link billions of devices, from computers to cell phones. Our very existence is rooted in the ability of thousands of genes to work together in a seamless fashion; our thoughts, reasoning, and comprehension of the world is hidden in the connections between billions of neurons in our brain. These systems, random looking at first, upon close inspection display endless signatures of order and self-organization whose quantification, understanding, prediction and eventually control is the major intellectual challenge for the science of the 21st century </a:t>
            </a:r>
          </a:p>
        </p:txBody>
      </p:sp>
      <p:sp>
        <p:nvSpPr>
          <p:cNvPr id="11269" name="Slide Number Placeholder 3">
            <a:extLst>
              <a:ext uri="{FF2B5EF4-FFF2-40B4-BE49-F238E27FC236}">
                <a16:creationId xmlns:a16="http://schemas.microsoft.com/office/drawing/2014/main" id="{508048DF-43CE-4F3B-8B97-E715E8283CF4}"/>
              </a:ext>
            </a:extLst>
          </p:cNvPr>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5" tIns="46588" rIns="93175" bIns="46588" anchor="b"/>
          <a:lstStyle>
            <a:lvl1pPr defTabSz="466725">
              <a:defRPr>
                <a:solidFill>
                  <a:schemeClr val="tx1"/>
                </a:solidFill>
                <a:latin typeface="Calibri" panose="020F0502020204030204" pitchFamily="34" charset="0"/>
              </a:defRPr>
            </a:lvl1pPr>
            <a:lvl2pPr marL="757238" indent="-290513" defTabSz="466725">
              <a:defRPr>
                <a:solidFill>
                  <a:schemeClr val="tx1"/>
                </a:solidFill>
                <a:latin typeface="Calibri" panose="020F0502020204030204" pitchFamily="34" charset="0"/>
              </a:defRPr>
            </a:lvl2pPr>
            <a:lvl3pPr marL="1166813" indent="-233363" defTabSz="466725">
              <a:defRPr>
                <a:solidFill>
                  <a:schemeClr val="tx1"/>
                </a:solidFill>
                <a:latin typeface="Calibri" panose="020F0502020204030204" pitchFamily="34" charset="0"/>
              </a:defRPr>
            </a:lvl3pPr>
            <a:lvl4pPr marL="1631950" indent="-233363" defTabSz="466725">
              <a:defRPr>
                <a:solidFill>
                  <a:schemeClr val="tx1"/>
                </a:solidFill>
                <a:latin typeface="Calibri" panose="020F0502020204030204" pitchFamily="34" charset="0"/>
              </a:defRPr>
            </a:lvl4pPr>
            <a:lvl5pPr marL="2098675" indent="-233363" defTabSz="466725">
              <a:defRPr>
                <a:solidFill>
                  <a:schemeClr val="tx1"/>
                </a:solidFill>
                <a:latin typeface="Calibri" panose="020F0502020204030204" pitchFamily="34" charset="0"/>
              </a:defRPr>
            </a:lvl5pPr>
            <a:lvl6pPr marL="2555875" indent="-233363" defTabSz="466725" eaLnBrk="0" fontAlgn="base" hangingPunct="0">
              <a:spcBef>
                <a:spcPct val="0"/>
              </a:spcBef>
              <a:spcAft>
                <a:spcPct val="0"/>
              </a:spcAft>
              <a:defRPr>
                <a:solidFill>
                  <a:schemeClr val="tx1"/>
                </a:solidFill>
                <a:latin typeface="Calibri" panose="020F0502020204030204" pitchFamily="34" charset="0"/>
              </a:defRPr>
            </a:lvl6pPr>
            <a:lvl7pPr marL="3013075" indent="-233363" defTabSz="466725" eaLnBrk="0" fontAlgn="base" hangingPunct="0">
              <a:spcBef>
                <a:spcPct val="0"/>
              </a:spcBef>
              <a:spcAft>
                <a:spcPct val="0"/>
              </a:spcAft>
              <a:defRPr>
                <a:solidFill>
                  <a:schemeClr val="tx1"/>
                </a:solidFill>
                <a:latin typeface="Calibri" panose="020F0502020204030204" pitchFamily="34" charset="0"/>
              </a:defRPr>
            </a:lvl7pPr>
            <a:lvl8pPr marL="3470275" indent="-233363" defTabSz="466725" eaLnBrk="0" fontAlgn="base" hangingPunct="0">
              <a:spcBef>
                <a:spcPct val="0"/>
              </a:spcBef>
              <a:spcAft>
                <a:spcPct val="0"/>
              </a:spcAft>
              <a:defRPr>
                <a:solidFill>
                  <a:schemeClr val="tx1"/>
                </a:solidFill>
                <a:latin typeface="Calibri" panose="020F0502020204030204" pitchFamily="34" charset="0"/>
              </a:defRPr>
            </a:lvl8pPr>
            <a:lvl9pPr marL="3927475" indent="-233363" defTabSz="466725"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44C7C3C6-B894-4D26-87F6-05A58827FEFA}" type="slidenum">
              <a:rPr lang="en-US" altLang="en-US" sz="1200">
                <a:ea typeface="MS PGothic" panose="020B0600070205080204" pitchFamily="34" charset="-128"/>
              </a:rPr>
              <a:pPr algn="r" eaLnBrk="1" hangingPunct="1"/>
              <a:t>6</a:t>
            </a:fld>
            <a:endParaRPr lang="en-US" altLang="en-US" sz="120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034667E8-B0B6-4CCE-90BE-A5ED6797A385}"/>
              </a:ext>
            </a:extLst>
          </p:cNvPr>
          <p:cNvSpPr>
            <a:spLocks noGrp="1" noChangeArrowheads="1"/>
          </p:cNvSpPr>
          <p:nvPr>
            <p:ph type="sldNum" sz="quarter" idx="5"/>
          </p:nvPr>
        </p:nvSpPr>
        <p:spPr>
          <a:noFill/>
        </p:spPr>
        <p:txBody>
          <a:bodyPr/>
          <a:lstStyle>
            <a:lvl1pPr defTabSz="931863">
              <a:defRPr>
                <a:solidFill>
                  <a:schemeClr val="tx1"/>
                </a:solidFill>
                <a:latin typeface="Calibri" panose="020F0502020204030204" pitchFamily="34" charset="0"/>
              </a:defRPr>
            </a:lvl1pPr>
            <a:lvl2pPr marL="741363" indent="-284163" defTabSz="931863">
              <a:defRPr>
                <a:solidFill>
                  <a:schemeClr val="tx1"/>
                </a:solidFill>
                <a:latin typeface="Calibri" panose="020F0502020204030204" pitchFamily="34" charset="0"/>
              </a:defRPr>
            </a:lvl2pPr>
            <a:lvl3pPr marL="1141413" indent="-227013" defTabSz="931863">
              <a:defRPr>
                <a:solidFill>
                  <a:schemeClr val="tx1"/>
                </a:solidFill>
                <a:latin typeface="Calibri" panose="020F0502020204030204" pitchFamily="34" charset="0"/>
              </a:defRPr>
            </a:lvl3pPr>
            <a:lvl4pPr marL="1597025" indent="-227013" defTabSz="931863">
              <a:defRPr>
                <a:solidFill>
                  <a:schemeClr val="tx1"/>
                </a:solidFill>
                <a:latin typeface="Calibri" panose="020F0502020204030204" pitchFamily="34" charset="0"/>
              </a:defRPr>
            </a:lvl4pPr>
            <a:lvl5pPr marL="2054225" indent="-227013" defTabSz="931863">
              <a:defRPr>
                <a:solidFill>
                  <a:schemeClr val="tx1"/>
                </a:solidFill>
                <a:latin typeface="Calibri" panose="020F0502020204030204" pitchFamily="34" charset="0"/>
              </a:defRPr>
            </a:lvl5pPr>
            <a:lvl6pPr marL="2511425" indent="-227013" defTabSz="931863" eaLnBrk="0" fontAlgn="base" hangingPunct="0">
              <a:spcBef>
                <a:spcPct val="0"/>
              </a:spcBef>
              <a:spcAft>
                <a:spcPct val="0"/>
              </a:spcAft>
              <a:defRPr>
                <a:solidFill>
                  <a:schemeClr val="tx1"/>
                </a:solidFill>
                <a:latin typeface="Calibri" panose="020F0502020204030204" pitchFamily="34" charset="0"/>
              </a:defRPr>
            </a:lvl6pPr>
            <a:lvl7pPr marL="2968625" indent="-227013" defTabSz="931863" eaLnBrk="0" fontAlgn="base" hangingPunct="0">
              <a:spcBef>
                <a:spcPct val="0"/>
              </a:spcBef>
              <a:spcAft>
                <a:spcPct val="0"/>
              </a:spcAft>
              <a:defRPr>
                <a:solidFill>
                  <a:schemeClr val="tx1"/>
                </a:solidFill>
                <a:latin typeface="Calibri" panose="020F0502020204030204" pitchFamily="34" charset="0"/>
              </a:defRPr>
            </a:lvl7pPr>
            <a:lvl8pPr marL="3425825" indent="-227013" defTabSz="931863" eaLnBrk="0" fontAlgn="base" hangingPunct="0">
              <a:spcBef>
                <a:spcPct val="0"/>
              </a:spcBef>
              <a:spcAft>
                <a:spcPct val="0"/>
              </a:spcAft>
              <a:defRPr>
                <a:solidFill>
                  <a:schemeClr val="tx1"/>
                </a:solidFill>
                <a:latin typeface="Calibri" panose="020F0502020204030204" pitchFamily="34" charset="0"/>
              </a:defRPr>
            </a:lvl8pPr>
            <a:lvl9pPr marL="3883025" indent="-227013" defTabSz="931863" eaLnBrk="0" fontAlgn="base" hangingPunct="0">
              <a:spcBef>
                <a:spcPct val="0"/>
              </a:spcBef>
              <a:spcAft>
                <a:spcPct val="0"/>
              </a:spcAft>
              <a:defRPr>
                <a:solidFill>
                  <a:schemeClr val="tx1"/>
                </a:solidFill>
                <a:latin typeface="Calibri" panose="020F0502020204030204" pitchFamily="34" charset="0"/>
              </a:defRPr>
            </a:lvl9pPr>
          </a:lstStyle>
          <a:p>
            <a:fld id="{1505D66A-F7A3-4856-8C25-FA8FEDB160D3}" type="slidenum">
              <a:rPr lang="en-US" altLang="en-US">
                <a:latin typeface="Arial" panose="020B0604020202020204" pitchFamily="34" charset="0"/>
              </a:rPr>
              <a:pPr/>
              <a:t>7</a:t>
            </a:fld>
            <a:endParaRPr lang="en-US" altLang="en-US">
              <a:latin typeface="Arial" panose="020B0604020202020204" pitchFamily="34" charset="0"/>
            </a:endParaRPr>
          </a:p>
        </p:txBody>
      </p:sp>
      <p:sp>
        <p:nvSpPr>
          <p:cNvPr id="13315" name="Slide Image Placeholder 1">
            <a:extLst>
              <a:ext uri="{FF2B5EF4-FFF2-40B4-BE49-F238E27FC236}">
                <a16:creationId xmlns:a16="http://schemas.microsoft.com/office/drawing/2014/main" id="{C33F7D81-FF63-4085-AB61-DB087A1BDD1C}"/>
              </a:ext>
            </a:extLst>
          </p:cNvPr>
          <p:cNvSpPr>
            <a:spLocks noGrp="1" noRot="1" noChangeAspect="1" noTextEdit="1"/>
          </p:cNvSpPr>
          <p:nvPr>
            <p:ph type="sldImg"/>
          </p:nvPr>
        </p:nvSpPr>
        <p:spPr>
          <a:ln/>
        </p:spPr>
      </p:sp>
      <p:sp>
        <p:nvSpPr>
          <p:cNvPr id="13316" name="Notes Placeholder 2">
            <a:extLst>
              <a:ext uri="{FF2B5EF4-FFF2-40B4-BE49-F238E27FC236}">
                <a16:creationId xmlns:a16="http://schemas.microsoft.com/office/drawing/2014/main" id="{EFB9BDE5-5E0A-4BE9-A74C-E0BEAC1D0305}"/>
              </a:ext>
            </a:extLst>
          </p:cNvPr>
          <p:cNvSpPr>
            <a:spLocks noGrp="1"/>
          </p:cNvSpPr>
          <p:nvPr>
            <p:ph type="body" idx="1"/>
          </p:nvPr>
        </p:nvSpPr>
        <p:spPr>
          <a:noFill/>
        </p:spPr>
        <p:txBody>
          <a:bodyPr/>
          <a:lstStyle/>
          <a:p>
            <a:pPr defTabSz="455613" eaLnBrk="1" hangingPunct="1">
              <a:spcBef>
                <a:spcPct val="0"/>
              </a:spcBef>
            </a:pPr>
            <a:r>
              <a:rPr lang="en-US" altLang="en-US"/>
              <a:t>We are surrounded by systems that are hopelessly complex, from the society, a collection of six billion individuals, to communications systems, that these days link billions of devices, from computers to cell phones. Our very existence is rooted in the ability of thousands of genes to work together in a seamless fashion; our thoughts, reasoning, and comprehension of the world is hidden in the connections between billions of neurons in our brain. These systems, random looking at first, upon close inspection display endless signatures of order and self-organization whose quantification, understanding, prediction and eventually control is the major intellectual challenge for the science of the 21st century </a:t>
            </a:r>
          </a:p>
        </p:txBody>
      </p:sp>
      <p:sp>
        <p:nvSpPr>
          <p:cNvPr id="13317" name="Slide Number Placeholder 3">
            <a:extLst>
              <a:ext uri="{FF2B5EF4-FFF2-40B4-BE49-F238E27FC236}">
                <a16:creationId xmlns:a16="http://schemas.microsoft.com/office/drawing/2014/main" id="{F7D4CD26-F227-4ED3-A46D-365E30BC2B32}"/>
              </a:ext>
            </a:extLst>
          </p:cNvPr>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5" tIns="46588" rIns="93175" bIns="46588" anchor="b"/>
          <a:lstStyle>
            <a:lvl1pPr defTabSz="466725">
              <a:defRPr>
                <a:solidFill>
                  <a:schemeClr val="tx1"/>
                </a:solidFill>
                <a:latin typeface="Calibri" panose="020F0502020204030204" pitchFamily="34" charset="0"/>
              </a:defRPr>
            </a:lvl1pPr>
            <a:lvl2pPr marL="757238" indent="-290513" defTabSz="466725">
              <a:defRPr>
                <a:solidFill>
                  <a:schemeClr val="tx1"/>
                </a:solidFill>
                <a:latin typeface="Calibri" panose="020F0502020204030204" pitchFamily="34" charset="0"/>
              </a:defRPr>
            </a:lvl2pPr>
            <a:lvl3pPr marL="1166813" indent="-233363" defTabSz="466725">
              <a:defRPr>
                <a:solidFill>
                  <a:schemeClr val="tx1"/>
                </a:solidFill>
                <a:latin typeface="Calibri" panose="020F0502020204030204" pitchFamily="34" charset="0"/>
              </a:defRPr>
            </a:lvl3pPr>
            <a:lvl4pPr marL="1631950" indent="-233363" defTabSz="466725">
              <a:defRPr>
                <a:solidFill>
                  <a:schemeClr val="tx1"/>
                </a:solidFill>
                <a:latin typeface="Calibri" panose="020F0502020204030204" pitchFamily="34" charset="0"/>
              </a:defRPr>
            </a:lvl4pPr>
            <a:lvl5pPr marL="2098675" indent="-233363" defTabSz="466725">
              <a:defRPr>
                <a:solidFill>
                  <a:schemeClr val="tx1"/>
                </a:solidFill>
                <a:latin typeface="Calibri" panose="020F0502020204030204" pitchFamily="34" charset="0"/>
              </a:defRPr>
            </a:lvl5pPr>
            <a:lvl6pPr marL="2555875" indent="-233363" defTabSz="466725" eaLnBrk="0" fontAlgn="base" hangingPunct="0">
              <a:spcBef>
                <a:spcPct val="0"/>
              </a:spcBef>
              <a:spcAft>
                <a:spcPct val="0"/>
              </a:spcAft>
              <a:defRPr>
                <a:solidFill>
                  <a:schemeClr val="tx1"/>
                </a:solidFill>
                <a:latin typeface="Calibri" panose="020F0502020204030204" pitchFamily="34" charset="0"/>
              </a:defRPr>
            </a:lvl6pPr>
            <a:lvl7pPr marL="3013075" indent="-233363" defTabSz="466725" eaLnBrk="0" fontAlgn="base" hangingPunct="0">
              <a:spcBef>
                <a:spcPct val="0"/>
              </a:spcBef>
              <a:spcAft>
                <a:spcPct val="0"/>
              </a:spcAft>
              <a:defRPr>
                <a:solidFill>
                  <a:schemeClr val="tx1"/>
                </a:solidFill>
                <a:latin typeface="Calibri" panose="020F0502020204030204" pitchFamily="34" charset="0"/>
              </a:defRPr>
            </a:lvl7pPr>
            <a:lvl8pPr marL="3470275" indent="-233363" defTabSz="466725" eaLnBrk="0" fontAlgn="base" hangingPunct="0">
              <a:spcBef>
                <a:spcPct val="0"/>
              </a:spcBef>
              <a:spcAft>
                <a:spcPct val="0"/>
              </a:spcAft>
              <a:defRPr>
                <a:solidFill>
                  <a:schemeClr val="tx1"/>
                </a:solidFill>
                <a:latin typeface="Calibri" panose="020F0502020204030204" pitchFamily="34" charset="0"/>
              </a:defRPr>
            </a:lvl8pPr>
            <a:lvl9pPr marL="3927475" indent="-233363" defTabSz="466725"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FAD9EB04-DA2F-4E4C-9B35-6617B314283F}" type="slidenum">
              <a:rPr lang="en-US" altLang="en-US" sz="1200">
                <a:ea typeface="MS PGothic" panose="020B0600070205080204" pitchFamily="34" charset="-128"/>
              </a:rPr>
              <a:pPr algn="r" eaLnBrk="1" hangingPunct="1"/>
              <a:t>7</a:t>
            </a:fld>
            <a:endParaRPr lang="en-US" altLang="en-US" sz="120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A1EED4C0-852B-4B2E-84CD-1DCE2DA6E19C}"/>
              </a:ext>
            </a:extLst>
          </p:cNvPr>
          <p:cNvSpPr>
            <a:spLocks noGrp="1" noChangeArrowheads="1"/>
          </p:cNvSpPr>
          <p:nvPr>
            <p:ph type="sldNum" sz="quarter" idx="5"/>
          </p:nvPr>
        </p:nvSpPr>
        <p:spPr>
          <a:noFill/>
        </p:spPr>
        <p:txBody>
          <a:bodyPr/>
          <a:lstStyle>
            <a:lvl1pPr defTabSz="931863">
              <a:defRPr>
                <a:solidFill>
                  <a:schemeClr val="tx1"/>
                </a:solidFill>
                <a:latin typeface="Calibri" panose="020F0502020204030204" pitchFamily="34" charset="0"/>
              </a:defRPr>
            </a:lvl1pPr>
            <a:lvl2pPr marL="741363" indent="-284163" defTabSz="931863">
              <a:defRPr>
                <a:solidFill>
                  <a:schemeClr val="tx1"/>
                </a:solidFill>
                <a:latin typeface="Calibri" panose="020F0502020204030204" pitchFamily="34" charset="0"/>
              </a:defRPr>
            </a:lvl2pPr>
            <a:lvl3pPr marL="1141413" indent="-227013" defTabSz="931863">
              <a:defRPr>
                <a:solidFill>
                  <a:schemeClr val="tx1"/>
                </a:solidFill>
                <a:latin typeface="Calibri" panose="020F0502020204030204" pitchFamily="34" charset="0"/>
              </a:defRPr>
            </a:lvl3pPr>
            <a:lvl4pPr marL="1597025" indent="-227013" defTabSz="931863">
              <a:defRPr>
                <a:solidFill>
                  <a:schemeClr val="tx1"/>
                </a:solidFill>
                <a:latin typeface="Calibri" panose="020F0502020204030204" pitchFamily="34" charset="0"/>
              </a:defRPr>
            </a:lvl4pPr>
            <a:lvl5pPr marL="2054225" indent="-227013" defTabSz="931863">
              <a:defRPr>
                <a:solidFill>
                  <a:schemeClr val="tx1"/>
                </a:solidFill>
                <a:latin typeface="Calibri" panose="020F0502020204030204" pitchFamily="34" charset="0"/>
              </a:defRPr>
            </a:lvl5pPr>
            <a:lvl6pPr marL="2511425" indent="-227013" defTabSz="931863" eaLnBrk="0" fontAlgn="base" hangingPunct="0">
              <a:spcBef>
                <a:spcPct val="0"/>
              </a:spcBef>
              <a:spcAft>
                <a:spcPct val="0"/>
              </a:spcAft>
              <a:defRPr>
                <a:solidFill>
                  <a:schemeClr val="tx1"/>
                </a:solidFill>
                <a:latin typeface="Calibri" panose="020F0502020204030204" pitchFamily="34" charset="0"/>
              </a:defRPr>
            </a:lvl6pPr>
            <a:lvl7pPr marL="2968625" indent="-227013" defTabSz="931863" eaLnBrk="0" fontAlgn="base" hangingPunct="0">
              <a:spcBef>
                <a:spcPct val="0"/>
              </a:spcBef>
              <a:spcAft>
                <a:spcPct val="0"/>
              </a:spcAft>
              <a:defRPr>
                <a:solidFill>
                  <a:schemeClr val="tx1"/>
                </a:solidFill>
                <a:latin typeface="Calibri" panose="020F0502020204030204" pitchFamily="34" charset="0"/>
              </a:defRPr>
            </a:lvl7pPr>
            <a:lvl8pPr marL="3425825" indent="-227013" defTabSz="931863" eaLnBrk="0" fontAlgn="base" hangingPunct="0">
              <a:spcBef>
                <a:spcPct val="0"/>
              </a:spcBef>
              <a:spcAft>
                <a:spcPct val="0"/>
              </a:spcAft>
              <a:defRPr>
                <a:solidFill>
                  <a:schemeClr val="tx1"/>
                </a:solidFill>
                <a:latin typeface="Calibri" panose="020F0502020204030204" pitchFamily="34" charset="0"/>
              </a:defRPr>
            </a:lvl8pPr>
            <a:lvl9pPr marL="3883025" indent="-227013" defTabSz="931863" eaLnBrk="0" fontAlgn="base" hangingPunct="0">
              <a:spcBef>
                <a:spcPct val="0"/>
              </a:spcBef>
              <a:spcAft>
                <a:spcPct val="0"/>
              </a:spcAft>
              <a:defRPr>
                <a:solidFill>
                  <a:schemeClr val="tx1"/>
                </a:solidFill>
                <a:latin typeface="Calibri" panose="020F0502020204030204" pitchFamily="34" charset="0"/>
              </a:defRPr>
            </a:lvl9pPr>
          </a:lstStyle>
          <a:p>
            <a:fld id="{D3217BA5-2DD8-433A-AB7A-4FCF6A1A5912}" type="slidenum">
              <a:rPr lang="en-US" altLang="en-US">
                <a:latin typeface="Arial" panose="020B0604020202020204" pitchFamily="34" charset="0"/>
              </a:rPr>
              <a:pPr/>
              <a:t>8</a:t>
            </a:fld>
            <a:endParaRPr lang="en-US" altLang="en-US">
              <a:latin typeface="Arial" panose="020B0604020202020204" pitchFamily="34" charset="0"/>
            </a:endParaRPr>
          </a:p>
        </p:txBody>
      </p:sp>
      <p:sp>
        <p:nvSpPr>
          <p:cNvPr id="15363" name="Slide Image Placeholder 1">
            <a:extLst>
              <a:ext uri="{FF2B5EF4-FFF2-40B4-BE49-F238E27FC236}">
                <a16:creationId xmlns:a16="http://schemas.microsoft.com/office/drawing/2014/main" id="{97FF8477-FE64-48CB-A1C9-A779927106AF}"/>
              </a:ext>
            </a:extLst>
          </p:cNvPr>
          <p:cNvSpPr>
            <a:spLocks noGrp="1" noRot="1" noChangeAspect="1" noTextEdit="1"/>
          </p:cNvSpPr>
          <p:nvPr>
            <p:ph type="sldImg"/>
          </p:nvPr>
        </p:nvSpPr>
        <p:spPr>
          <a:ln/>
        </p:spPr>
      </p:sp>
      <p:sp>
        <p:nvSpPr>
          <p:cNvPr id="15364" name="Notes Placeholder 2">
            <a:extLst>
              <a:ext uri="{FF2B5EF4-FFF2-40B4-BE49-F238E27FC236}">
                <a16:creationId xmlns:a16="http://schemas.microsoft.com/office/drawing/2014/main" id="{D7E057A1-0ABD-4182-9C77-AF1C762D9389}"/>
              </a:ext>
            </a:extLst>
          </p:cNvPr>
          <p:cNvSpPr>
            <a:spLocks noGrp="1"/>
          </p:cNvSpPr>
          <p:nvPr>
            <p:ph type="body" idx="1"/>
          </p:nvPr>
        </p:nvSpPr>
        <p:spPr>
          <a:noFill/>
        </p:spPr>
        <p:txBody>
          <a:bodyPr/>
          <a:lstStyle/>
          <a:p>
            <a:pPr defTabSz="455613" eaLnBrk="1" hangingPunct="1">
              <a:spcBef>
                <a:spcPct val="0"/>
              </a:spcBef>
            </a:pPr>
            <a:r>
              <a:rPr lang="en-US" altLang="en-US"/>
              <a:t>We are surrounded by systems that are hopelessly complex, from the society, a collection of six billion individuals, to communications systems, that these days link billions of devices, from computers to cell phones. Our very existence is rooted in the ability of thousands of genes to work together in a seamless fashion; our thoughts, reasoning, and comprehension of the world is hidden in the connections between billions of neurons in our brain. These systems, random looking at first, upon close inspection display endless signatures of order and self-organization whose quantification, understanding, prediction and eventually control is the major intellectual challenge for the science of the 21st century </a:t>
            </a:r>
          </a:p>
        </p:txBody>
      </p:sp>
      <p:sp>
        <p:nvSpPr>
          <p:cNvPr id="15365" name="Slide Number Placeholder 3">
            <a:extLst>
              <a:ext uri="{FF2B5EF4-FFF2-40B4-BE49-F238E27FC236}">
                <a16:creationId xmlns:a16="http://schemas.microsoft.com/office/drawing/2014/main" id="{90297394-292D-47A0-A0CD-A9F5997C8458}"/>
              </a:ext>
            </a:extLst>
          </p:cNvPr>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5" tIns="46588" rIns="93175" bIns="46588" anchor="b"/>
          <a:lstStyle>
            <a:lvl1pPr defTabSz="466725">
              <a:defRPr>
                <a:solidFill>
                  <a:schemeClr val="tx1"/>
                </a:solidFill>
                <a:latin typeface="Calibri" panose="020F0502020204030204" pitchFamily="34" charset="0"/>
              </a:defRPr>
            </a:lvl1pPr>
            <a:lvl2pPr marL="757238" indent="-290513" defTabSz="466725">
              <a:defRPr>
                <a:solidFill>
                  <a:schemeClr val="tx1"/>
                </a:solidFill>
                <a:latin typeface="Calibri" panose="020F0502020204030204" pitchFamily="34" charset="0"/>
              </a:defRPr>
            </a:lvl2pPr>
            <a:lvl3pPr marL="1166813" indent="-233363" defTabSz="466725">
              <a:defRPr>
                <a:solidFill>
                  <a:schemeClr val="tx1"/>
                </a:solidFill>
                <a:latin typeface="Calibri" panose="020F0502020204030204" pitchFamily="34" charset="0"/>
              </a:defRPr>
            </a:lvl3pPr>
            <a:lvl4pPr marL="1631950" indent="-233363" defTabSz="466725">
              <a:defRPr>
                <a:solidFill>
                  <a:schemeClr val="tx1"/>
                </a:solidFill>
                <a:latin typeface="Calibri" panose="020F0502020204030204" pitchFamily="34" charset="0"/>
              </a:defRPr>
            </a:lvl4pPr>
            <a:lvl5pPr marL="2098675" indent="-233363" defTabSz="466725">
              <a:defRPr>
                <a:solidFill>
                  <a:schemeClr val="tx1"/>
                </a:solidFill>
                <a:latin typeface="Calibri" panose="020F0502020204030204" pitchFamily="34" charset="0"/>
              </a:defRPr>
            </a:lvl5pPr>
            <a:lvl6pPr marL="2555875" indent="-233363" defTabSz="466725" eaLnBrk="0" fontAlgn="base" hangingPunct="0">
              <a:spcBef>
                <a:spcPct val="0"/>
              </a:spcBef>
              <a:spcAft>
                <a:spcPct val="0"/>
              </a:spcAft>
              <a:defRPr>
                <a:solidFill>
                  <a:schemeClr val="tx1"/>
                </a:solidFill>
                <a:latin typeface="Calibri" panose="020F0502020204030204" pitchFamily="34" charset="0"/>
              </a:defRPr>
            </a:lvl6pPr>
            <a:lvl7pPr marL="3013075" indent="-233363" defTabSz="466725" eaLnBrk="0" fontAlgn="base" hangingPunct="0">
              <a:spcBef>
                <a:spcPct val="0"/>
              </a:spcBef>
              <a:spcAft>
                <a:spcPct val="0"/>
              </a:spcAft>
              <a:defRPr>
                <a:solidFill>
                  <a:schemeClr val="tx1"/>
                </a:solidFill>
                <a:latin typeface="Calibri" panose="020F0502020204030204" pitchFamily="34" charset="0"/>
              </a:defRPr>
            </a:lvl7pPr>
            <a:lvl8pPr marL="3470275" indent="-233363" defTabSz="466725" eaLnBrk="0" fontAlgn="base" hangingPunct="0">
              <a:spcBef>
                <a:spcPct val="0"/>
              </a:spcBef>
              <a:spcAft>
                <a:spcPct val="0"/>
              </a:spcAft>
              <a:defRPr>
                <a:solidFill>
                  <a:schemeClr val="tx1"/>
                </a:solidFill>
                <a:latin typeface="Calibri" panose="020F0502020204030204" pitchFamily="34" charset="0"/>
              </a:defRPr>
            </a:lvl8pPr>
            <a:lvl9pPr marL="3927475" indent="-233363" defTabSz="466725"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fld id="{E42B0D9C-DF0D-45EC-B5A2-C2D38438B113}" type="slidenum">
              <a:rPr lang="en-US" altLang="en-US" sz="1200">
                <a:ea typeface="MS PGothic" panose="020B0600070205080204" pitchFamily="34" charset="-128"/>
              </a:rPr>
              <a:pPr algn="r" eaLnBrk="1" hangingPunct="1"/>
              <a:t>8</a:t>
            </a:fld>
            <a:endParaRPr lang="en-US" altLang="en-US" sz="1200">
              <a:ea typeface="MS PGothic"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90C5D40-CABC-4855-9C74-90CFD9B670C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bg1"/>
                </a:solidFill>
                <a:latin typeface="Arial" panose="020B0604020202020204" pitchFamily="34" charset="0"/>
              </a:defRPr>
            </a:lvl1pPr>
            <a:lvl2pPr marL="742950" indent="-285750">
              <a:defRPr sz="3200">
                <a:solidFill>
                  <a:schemeClr val="bg1"/>
                </a:solidFill>
                <a:latin typeface="Arial" panose="020B0604020202020204" pitchFamily="34" charset="0"/>
              </a:defRPr>
            </a:lvl2pPr>
            <a:lvl3pPr marL="1143000" indent="-228600">
              <a:defRPr sz="3200">
                <a:solidFill>
                  <a:schemeClr val="bg1"/>
                </a:solidFill>
                <a:latin typeface="Arial" panose="020B0604020202020204" pitchFamily="34" charset="0"/>
              </a:defRPr>
            </a:lvl3pPr>
            <a:lvl4pPr marL="1600200" indent="-228600">
              <a:defRPr sz="3200">
                <a:solidFill>
                  <a:schemeClr val="bg1"/>
                </a:solidFill>
                <a:latin typeface="Arial" panose="020B0604020202020204" pitchFamily="34" charset="0"/>
              </a:defRPr>
            </a:lvl4pPr>
            <a:lvl5pPr marL="2057400" indent="-228600">
              <a:defRPr sz="3200">
                <a:solidFill>
                  <a:schemeClr val="bg1"/>
                </a:solidFill>
                <a:latin typeface="Arial" panose="020B0604020202020204" pitchFamily="34" charset="0"/>
              </a:defRPr>
            </a:lvl5pPr>
            <a:lvl6pPr marL="2514600" indent="-228600" algn="ctr" eaLnBrk="0" fontAlgn="base" hangingPunct="0">
              <a:spcBef>
                <a:spcPct val="0"/>
              </a:spcBef>
              <a:spcAft>
                <a:spcPct val="0"/>
              </a:spcAft>
              <a:defRPr sz="3200">
                <a:solidFill>
                  <a:schemeClr val="bg1"/>
                </a:solidFill>
                <a:latin typeface="Arial" panose="020B0604020202020204" pitchFamily="34" charset="0"/>
              </a:defRPr>
            </a:lvl6pPr>
            <a:lvl7pPr marL="2971800" indent="-228600" algn="ctr" eaLnBrk="0" fontAlgn="base" hangingPunct="0">
              <a:spcBef>
                <a:spcPct val="0"/>
              </a:spcBef>
              <a:spcAft>
                <a:spcPct val="0"/>
              </a:spcAft>
              <a:defRPr sz="3200">
                <a:solidFill>
                  <a:schemeClr val="bg1"/>
                </a:solidFill>
                <a:latin typeface="Arial" panose="020B0604020202020204" pitchFamily="34" charset="0"/>
              </a:defRPr>
            </a:lvl7pPr>
            <a:lvl8pPr marL="3429000" indent="-228600" algn="ctr" eaLnBrk="0" fontAlgn="base" hangingPunct="0">
              <a:spcBef>
                <a:spcPct val="0"/>
              </a:spcBef>
              <a:spcAft>
                <a:spcPct val="0"/>
              </a:spcAft>
              <a:defRPr sz="3200">
                <a:solidFill>
                  <a:schemeClr val="bg1"/>
                </a:solidFill>
                <a:latin typeface="Arial" panose="020B0604020202020204" pitchFamily="34" charset="0"/>
              </a:defRPr>
            </a:lvl8pPr>
            <a:lvl9pPr marL="3886200" indent="-228600" algn="ctr" eaLnBrk="0" fontAlgn="base" hangingPunct="0">
              <a:spcBef>
                <a:spcPct val="0"/>
              </a:spcBef>
              <a:spcAft>
                <a:spcPct val="0"/>
              </a:spcAft>
              <a:defRPr sz="3200">
                <a:solidFill>
                  <a:schemeClr val="bg1"/>
                </a:solidFill>
                <a:latin typeface="Arial" panose="020B0604020202020204" pitchFamily="34" charset="0"/>
              </a:defRPr>
            </a:lvl9pPr>
          </a:lstStyle>
          <a:p>
            <a:r>
              <a:rPr lang="en-US" altLang="en-US" sz="1200">
                <a:solidFill>
                  <a:schemeClr val="tx1"/>
                </a:solidFill>
                <a:latin typeface="Times New Roman" panose="02020603050405020304" pitchFamily="18" charset="0"/>
              </a:rPr>
              <a:t>Statistics for Everyone, Summer 2009 Workshop</a:t>
            </a:r>
          </a:p>
        </p:txBody>
      </p:sp>
      <p:sp>
        <p:nvSpPr>
          <p:cNvPr id="56323" name="Rectangle 2">
            <a:extLst>
              <a:ext uri="{FF2B5EF4-FFF2-40B4-BE49-F238E27FC236}">
                <a16:creationId xmlns:a16="http://schemas.microsoft.com/office/drawing/2014/main" id="{A17DA2F4-9DDD-4876-98E5-6CEC7EE5DF90}"/>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5331832F-D3AD-4C07-A5D3-A09E341A96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D84752D-9C56-4194-8802-4F0DA46323A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bg1"/>
                </a:solidFill>
                <a:latin typeface="Arial" panose="020B0604020202020204" pitchFamily="34" charset="0"/>
              </a:defRPr>
            </a:lvl1pPr>
            <a:lvl2pPr marL="742950" indent="-285750">
              <a:defRPr sz="3200">
                <a:solidFill>
                  <a:schemeClr val="bg1"/>
                </a:solidFill>
                <a:latin typeface="Arial" panose="020B0604020202020204" pitchFamily="34" charset="0"/>
              </a:defRPr>
            </a:lvl2pPr>
            <a:lvl3pPr marL="1143000" indent="-228600">
              <a:defRPr sz="3200">
                <a:solidFill>
                  <a:schemeClr val="bg1"/>
                </a:solidFill>
                <a:latin typeface="Arial" panose="020B0604020202020204" pitchFamily="34" charset="0"/>
              </a:defRPr>
            </a:lvl3pPr>
            <a:lvl4pPr marL="1600200" indent="-228600">
              <a:defRPr sz="3200">
                <a:solidFill>
                  <a:schemeClr val="bg1"/>
                </a:solidFill>
                <a:latin typeface="Arial" panose="020B0604020202020204" pitchFamily="34" charset="0"/>
              </a:defRPr>
            </a:lvl4pPr>
            <a:lvl5pPr marL="2057400" indent="-228600">
              <a:defRPr sz="3200">
                <a:solidFill>
                  <a:schemeClr val="bg1"/>
                </a:solidFill>
                <a:latin typeface="Arial" panose="020B0604020202020204" pitchFamily="34" charset="0"/>
              </a:defRPr>
            </a:lvl5pPr>
            <a:lvl6pPr marL="2514600" indent="-228600" algn="ctr" eaLnBrk="0" fontAlgn="base" hangingPunct="0">
              <a:spcBef>
                <a:spcPct val="0"/>
              </a:spcBef>
              <a:spcAft>
                <a:spcPct val="0"/>
              </a:spcAft>
              <a:defRPr sz="3200">
                <a:solidFill>
                  <a:schemeClr val="bg1"/>
                </a:solidFill>
                <a:latin typeface="Arial" panose="020B0604020202020204" pitchFamily="34" charset="0"/>
              </a:defRPr>
            </a:lvl6pPr>
            <a:lvl7pPr marL="2971800" indent="-228600" algn="ctr" eaLnBrk="0" fontAlgn="base" hangingPunct="0">
              <a:spcBef>
                <a:spcPct val="0"/>
              </a:spcBef>
              <a:spcAft>
                <a:spcPct val="0"/>
              </a:spcAft>
              <a:defRPr sz="3200">
                <a:solidFill>
                  <a:schemeClr val="bg1"/>
                </a:solidFill>
                <a:latin typeface="Arial" panose="020B0604020202020204" pitchFamily="34" charset="0"/>
              </a:defRPr>
            </a:lvl7pPr>
            <a:lvl8pPr marL="3429000" indent="-228600" algn="ctr" eaLnBrk="0" fontAlgn="base" hangingPunct="0">
              <a:spcBef>
                <a:spcPct val="0"/>
              </a:spcBef>
              <a:spcAft>
                <a:spcPct val="0"/>
              </a:spcAft>
              <a:defRPr sz="3200">
                <a:solidFill>
                  <a:schemeClr val="bg1"/>
                </a:solidFill>
                <a:latin typeface="Arial" panose="020B0604020202020204" pitchFamily="34" charset="0"/>
              </a:defRPr>
            </a:lvl8pPr>
            <a:lvl9pPr marL="3886200" indent="-228600" algn="ctr" eaLnBrk="0" fontAlgn="base" hangingPunct="0">
              <a:spcBef>
                <a:spcPct val="0"/>
              </a:spcBef>
              <a:spcAft>
                <a:spcPct val="0"/>
              </a:spcAft>
              <a:defRPr sz="3200">
                <a:solidFill>
                  <a:schemeClr val="bg1"/>
                </a:solidFill>
                <a:latin typeface="Arial" panose="020B0604020202020204" pitchFamily="34" charset="0"/>
              </a:defRPr>
            </a:lvl9pPr>
          </a:lstStyle>
          <a:p>
            <a:r>
              <a:rPr lang="en-US" altLang="en-US" sz="1200">
                <a:solidFill>
                  <a:schemeClr val="tx1"/>
                </a:solidFill>
                <a:latin typeface="Times New Roman" panose="02020603050405020304" pitchFamily="18" charset="0"/>
              </a:rPr>
              <a:t>Statistics for Everyone, Summer 2009 Workshop</a:t>
            </a:r>
          </a:p>
        </p:txBody>
      </p:sp>
      <p:sp>
        <p:nvSpPr>
          <p:cNvPr id="60419" name="Rectangle 2">
            <a:extLst>
              <a:ext uri="{FF2B5EF4-FFF2-40B4-BE49-F238E27FC236}">
                <a16:creationId xmlns:a16="http://schemas.microsoft.com/office/drawing/2014/main" id="{15888DFB-CC96-4AC6-9CAF-53596FE08502}"/>
              </a:ext>
            </a:extLst>
          </p:cNvPr>
          <p:cNvSpPr>
            <a:spLocks noGrp="1" noRot="1" noChangeAspect="1" noChangeArrowheads="1" noTextEdit="1"/>
          </p:cNvSpPr>
          <p:nvPr>
            <p:ph type="sldImg"/>
          </p:nvPr>
        </p:nvSpPr>
        <p:spPr>
          <a:solidFill>
            <a:srgbClr val="FFFFFF"/>
          </a:solidFill>
          <a:ln/>
        </p:spPr>
      </p:sp>
      <p:sp>
        <p:nvSpPr>
          <p:cNvPr id="60420" name="Rectangle 3">
            <a:extLst>
              <a:ext uri="{FF2B5EF4-FFF2-40B4-BE49-F238E27FC236}">
                <a16:creationId xmlns:a16="http://schemas.microsoft.com/office/drawing/2014/main" id="{6CC3699F-CF08-4473-9860-5B9CA739E67E}"/>
              </a:ext>
            </a:extLst>
          </p:cNvPr>
          <p:cNvSpPr>
            <a:spLocks noGrp="1" noChangeArrowheads="1"/>
          </p:cNvSpPr>
          <p:nvPr>
            <p:ph type="body" idx="1"/>
          </p:nvPr>
        </p:nvSpPr>
        <p:spPr>
          <a:solidFill>
            <a:srgbClr val="FFFFFF"/>
          </a:solidFill>
          <a:ln>
            <a:solidFill>
              <a:srgbClr val="000000"/>
            </a:solidFill>
          </a:ln>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6C5549F4-77A4-4E6B-BE01-C750B0803C5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bg1"/>
                </a:solidFill>
                <a:latin typeface="Arial" panose="020B0604020202020204" pitchFamily="34" charset="0"/>
              </a:defRPr>
            </a:lvl1pPr>
            <a:lvl2pPr marL="742950" indent="-285750">
              <a:defRPr sz="3200">
                <a:solidFill>
                  <a:schemeClr val="bg1"/>
                </a:solidFill>
                <a:latin typeface="Arial" panose="020B0604020202020204" pitchFamily="34" charset="0"/>
              </a:defRPr>
            </a:lvl2pPr>
            <a:lvl3pPr marL="1143000" indent="-228600">
              <a:defRPr sz="3200">
                <a:solidFill>
                  <a:schemeClr val="bg1"/>
                </a:solidFill>
                <a:latin typeface="Arial" panose="020B0604020202020204" pitchFamily="34" charset="0"/>
              </a:defRPr>
            </a:lvl3pPr>
            <a:lvl4pPr marL="1600200" indent="-228600">
              <a:defRPr sz="3200">
                <a:solidFill>
                  <a:schemeClr val="bg1"/>
                </a:solidFill>
                <a:latin typeface="Arial" panose="020B0604020202020204" pitchFamily="34" charset="0"/>
              </a:defRPr>
            </a:lvl4pPr>
            <a:lvl5pPr marL="2057400" indent="-228600">
              <a:defRPr sz="3200">
                <a:solidFill>
                  <a:schemeClr val="bg1"/>
                </a:solidFill>
                <a:latin typeface="Arial" panose="020B0604020202020204" pitchFamily="34" charset="0"/>
              </a:defRPr>
            </a:lvl5pPr>
            <a:lvl6pPr marL="2514600" indent="-228600" algn="ctr" eaLnBrk="0" fontAlgn="base" hangingPunct="0">
              <a:spcBef>
                <a:spcPct val="0"/>
              </a:spcBef>
              <a:spcAft>
                <a:spcPct val="0"/>
              </a:spcAft>
              <a:defRPr sz="3200">
                <a:solidFill>
                  <a:schemeClr val="bg1"/>
                </a:solidFill>
                <a:latin typeface="Arial" panose="020B0604020202020204" pitchFamily="34" charset="0"/>
              </a:defRPr>
            </a:lvl6pPr>
            <a:lvl7pPr marL="2971800" indent="-228600" algn="ctr" eaLnBrk="0" fontAlgn="base" hangingPunct="0">
              <a:spcBef>
                <a:spcPct val="0"/>
              </a:spcBef>
              <a:spcAft>
                <a:spcPct val="0"/>
              </a:spcAft>
              <a:defRPr sz="3200">
                <a:solidFill>
                  <a:schemeClr val="bg1"/>
                </a:solidFill>
                <a:latin typeface="Arial" panose="020B0604020202020204" pitchFamily="34" charset="0"/>
              </a:defRPr>
            </a:lvl7pPr>
            <a:lvl8pPr marL="3429000" indent="-228600" algn="ctr" eaLnBrk="0" fontAlgn="base" hangingPunct="0">
              <a:spcBef>
                <a:spcPct val="0"/>
              </a:spcBef>
              <a:spcAft>
                <a:spcPct val="0"/>
              </a:spcAft>
              <a:defRPr sz="3200">
                <a:solidFill>
                  <a:schemeClr val="bg1"/>
                </a:solidFill>
                <a:latin typeface="Arial" panose="020B0604020202020204" pitchFamily="34" charset="0"/>
              </a:defRPr>
            </a:lvl8pPr>
            <a:lvl9pPr marL="3886200" indent="-228600" algn="ctr" eaLnBrk="0" fontAlgn="base" hangingPunct="0">
              <a:spcBef>
                <a:spcPct val="0"/>
              </a:spcBef>
              <a:spcAft>
                <a:spcPct val="0"/>
              </a:spcAft>
              <a:defRPr sz="3200">
                <a:solidFill>
                  <a:schemeClr val="bg1"/>
                </a:solidFill>
                <a:latin typeface="Arial" panose="020B0604020202020204" pitchFamily="34" charset="0"/>
              </a:defRPr>
            </a:lvl9pPr>
          </a:lstStyle>
          <a:p>
            <a:r>
              <a:rPr lang="en-US" altLang="en-US" sz="1200">
                <a:solidFill>
                  <a:schemeClr val="tx1"/>
                </a:solidFill>
                <a:latin typeface="Times New Roman" panose="02020603050405020304" pitchFamily="18" charset="0"/>
              </a:rPr>
              <a:t>Statistics for Everyone, Summer 2009 Workshop</a:t>
            </a:r>
          </a:p>
        </p:txBody>
      </p:sp>
      <p:sp>
        <p:nvSpPr>
          <p:cNvPr id="61443" name="Rectangle 2">
            <a:extLst>
              <a:ext uri="{FF2B5EF4-FFF2-40B4-BE49-F238E27FC236}">
                <a16:creationId xmlns:a16="http://schemas.microsoft.com/office/drawing/2014/main" id="{02FB86DC-92FF-4FB0-A236-5AD8793E3198}"/>
              </a:ext>
            </a:extLst>
          </p:cNvPr>
          <p:cNvSpPr>
            <a:spLocks noGrp="1" noRot="1" noChangeAspect="1" noChangeArrowheads="1" noTextEdit="1"/>
          </p:cNvSpPr>
          <p:nvPr>
            <p:ph type="sldImg"/>
          </p:nvPr>
        </p:nvSpPr>
        <p:spPr>
          <a:solidFill>
            <a:srgbClr val="FFFFFF"/>
          </a:solidFill>
          <a:ln/>
        </p:spPr>
      </p:sp>
      <p:sp>
        <p:nvSpPr>
          <p:cNvPr id="61444" name="Rectangle 3">
            <a:extLst>
              <a:ext uri="{FF2B5EF4-FFF2-40B4-BE49-F238E27FC236}">
                <a16:creationId xmlns:a16="http://schemas.microsoft.com/office/drawing/2014/main" id="{BB01287B-A2DD-4641-8BCD-F73A3DB7888F}"/>
              </a:ext>
            </a:extLst>
          </p:cNvPr>
          <p:cNvSpPr>
            <a:spLocks noGrp="1" noChangeArrowheads="1"/>
          </p:cNvSpPr>
          <p:nvPr>
            <p:ph type="body" idx="1"/>
          </p:nvPr>
        </p:nvSpPr>
        <p:spPr>
          <a:solidFill>
            <a:srgbClr val="FFFFFF"/>
          </a:solidFill>
          <a:ln>
            <a:solidFill>
              <a:srgbClr val="000000"/>
            </a:solidFill>
          </a:ln>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C936-2150-437B-83D8-731D7A3C55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37FA5F-8661-4E1A-8A89-CE628CE7AF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E0C22B-F9BC-4165-9030-493E8F206073}"/>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5" name="Footer Placeholder 4">
            <a:extLst>
              <a:ext uri="{FF2B5EF4-FFF2-40B4-BE49-F238E27FC236}">
                <a16:creationId xmlns:a16="http://schemas.microsoft.com/office/drawing/2014/main" id="{D0FBD67A-D238-4062-B276-4E0F42445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4F3D56-93D6-4E86-AA44-4A07EBCCD9FC}"/>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3484959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69559-2483-4228-8E93-6E12C4EDC2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0C1BBB-B644-483A-A1C6-A5A4DA139B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BAFB0-3909-498A-B0D0-D48E7BC6B003}"/>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5" name="Footer Placeholder 4">
            <a:extLst>
              <a:ext uri="{FF2B5EF4-FFF2-40B4-BE49-F238E27FC236}">
                <a16:creationId xmlns:a16="http://schemas.microsoft.com/office/drawing/2014/main" id="{B28D9BB6-B214-44E5-8C69-1E2B94A16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0625A-89EA-48AB-91C0-DA962FB943C6}"/>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2325280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F3C6E5-7C16-409E-906D-837D66E8D7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531C46-4CD6-4761-932C-B36468269D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196231-B020-4105-91AD-82A8C6AFC2D5}"/>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5" name="Footer Placeholder 4">
            <a:extLst>
              <a:ext uri="{FF2B5EF4-FFF2-40B4-BE49-F238E27FC236}">
                <a16:creationId xmlns:a16="http://schemas.microsoft.com/office/drawing/2014/main" id="{1FF799D9-A317-4F6D-B9F3-062852336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87A2D-4BCE-43BA-891C-16DFB4401419}"/>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405674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170D-F174-41E1-BD0D-10963A950A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A4985D-A5ED-4456-913F-BC05BD1899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AAACAB-28A3-448E-AC3E-9F6A7E5C0FC2}"/>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5" name="Footer Placeholder 4">
            <a:extLst>
              <a:ext uri="{FF2B5EF4-FFF2-40B4-BE49-F238E27FC236}">
                <a16:creationId xmlns:a16="http://schemas.microsoft.com/office/drawing/2014/main" id="{F2D2D9DE-7D01-4C24-A385-9CE645201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C3CF0C-84EE-45B5-9B6E-6549AE4A5AF2}"/>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34887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9295-203B-4121-AA93-E350CE8D72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422DC4-BC01-4375-A4D0-487DB87FA6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6BBC6A-48BC-4220-93F4-55175E40DD2A}"/>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5" name="Footer Placeholder 4">
            <a:extLst>
              <a:ext uri="{FF2B5EF4-FFF2-40B4-BE49-F238E27FC236}">
                <a16:creationId xmlns:a16="http://schemas.microsoft.com/office/drawing/2014/main" id="{B1A237D1-018A-40E4-82D4-13A146A8D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958C6-9E1C-412E-98B5-1BA08FEC7CF9}"/>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221415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0BD4-37A7-4E71-BA90-68387847AD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3AF19-93E4-4224-B8B3-02929C1421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48CA3C-10D5-47EB-97E9-FE7596EF18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0D70D2-9D0E-44C1-BD22-48D596B96832}"/>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6" name="Footer Placeholder 5">
            <a:extLst>
              <a:ext uri="{FF2B5EF4-FFF2-40B4-BE49-F238E27FC236}">
                <a16:creationId xmlns:a16="http://schemas.microsoft.com/office/drawing/2014/main" id="{1A11998F-3477-4FB9-895C-2835B54D2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4CA0B1-7C72-4DEB-BB6D-79138ABE23FD}"/>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350707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7A659-7281-412C-BD24-D04D30C4BD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EE0C06-50EE-475C-B31A-6A697CB315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E8E191-28F9-4091-9E74-16B378343D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297747-4F5D-47F7-B083-BE03B986FF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7C04-52B7-4CF7-8D0F-CDA8001DD0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0326DD-D22F-4187-9BD8-E583FD1F46A4}"/>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8" name="Footer Placeholder 7">
            <a:extLst>
              <a:ext uri="{FF2B5EF4-FFF2-40B4-BE49-F238E27FC236}">
                <a16:creationId xmlns:a16="http://schemas.microsoft.com/office/drawing/2014/main" id="{972D245F-11E4-4714-89C4-5044F92577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A8517D-7E7F-4EDF-9157-D84DB4F0B24C}"/>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2237301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32EC-26B4-4254-B526-1B25DF634D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38E27A-E317-4E27-89E8-5477F05883B1}"/>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4" name="Footer Placeholder 3">
            <a:extLst>
              <a:ext uri="{FF2B5EF4-FFF2-40B4-BE49-F238E27FC236}">
                <a16:creationId xmlns:a16="http://schemas.microsoft.com/office/drawing/2014/main" id="{087AF128-30C2-4005-BA35-B6720DB149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1DB5C0-781C-4DC8-A9D1-724F7A71A00B}"/>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344130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0DA2C3-7A42-4CCB-84B7-172ACDA2C787}"/>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3" name="Footer Placeholder 2">
            <a:extLst>
              <a:ext uri="{FF2B5EF4-FFF2-40B4-BE49-F238E27FC236}">
                <a16:creationId xmlns:a16="http://schemas.microsoft.com/office/drawing/2014/main" id="{0E877AEA-434F-42F9-A3F5-F841253D65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FD8144-4D86-4926-8C47-A87E42EF1911}"/>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147663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B6E99-6A92-4795-983B-665C10BC68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7E69DF-2681-4C1C-9013-C62BD3BCAF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798C76-0FA6-4315-9EFF-89483A3306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EB393C-04B9-492A-B0A8-7D2AF74E0408}"/>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6" name="Footer Placeholder 5">
            <a:extLst>
              <a:ext uri="{FF2B5EF4-FFF2-40B4-BE49-F238E27FC236}">
                <a16:creationId xmlns:a16="http://schemas.microsoft.com/office/drawing/2014/main" id="{BB03F0E1-2C3E-42CE-B747-8CD46F478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074596-0D4C-45FA-81B1-2388A816BF0E}"/>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334623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407AB-F352-4500-B129-4EB58D8E2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EFCA69-1A00-4A33-B657-FA0B0137BA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2B1B0D-7736-4BB7-851A-249449C94F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D6BDF-07A8-4AC1-B8DC-443D921D3A46}"/>
              </a:ext>
            </a:extLst>
          </p:cNvPr>
          <p:cNvSpPr>
            <a:spLocks noGrp="1"/>
          </p:cNvSpPr>
          <p:nvPr>
            <p:ph type="dt" sz="half" idx="10"/>
          </p:nvPr>
        </p:nvSpPr>
        <p:spPr/>
        <p:txBody>
          <a:bodyPr/>
          <a:lstStyle/>
          <a:p>
            <a:fld id="{1C04447C-23FA-4C90-A8A0-8FF59EE62826}" type="datetimeFigureOut">
              <a:rPr lang="en-US" smtClean="0"/>
              <a:t>3/29/2021</a:t>
            </a:fld>
            <a:endParaRPr lang="en-US"/>
          </a:p>
        </p:txBody>
      </p:sp>
      <p:sp>
        <p:nvSpPr>
          <p:cNvPr id="6" name="Footer Placeholder 5">
            <a:extLst>
              <a:ext uri="{FF2B5EF4-FFF2-40B4-BE49-F238E27FC236}">
                <a16:creationId xmlns:a16="http://schemas.microsoft.com/office/drawing/2014/main" id="{CC0668EF-BD68-461F-B7C9-6F62C81F03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B6DCC2-E61B-4992-9D1D-5F4D8EECD8DC}"/>
              </a:ext>
            </a:extLst>
          </p:cNvPr>
          <p:cNvSpPr>
            <a:spLocks noGrp="1"/>
          </p:cNvSpPr>
          <p:nvPr>
            <p:ph type="sldNum" sz="quarter" idx="12"/>
          </p:nvPr>
        </p:nvSpPr>
        <p:spPr/>
        <p:txBody>
          <a:bodyPr/>
          <a:lstStyle/>
          <a:p>
            <a:fld id="{7744E7F3-AC4B-4E11-A040-2C0999BD17F0}" type="slidenum">
              <a:rPr lang="en-US" smtClean="0"/>
              <a:t>‹#›</a:t>
            </a:fld>
            <a:endParaRPr lang="en-US"/>
          </a:p>
        </p:txBody>
      </p:sp>
    </p:spTree>
    <p:extLst>
      <p:ext uri="{BB962C8B-B14F-4D97-AF65-F5344CB8AC3E}">
        <p14:creationId xmlns:p14="http://schemas.microsoft.com/office/powerpoint/2010/main" val="2652216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0C8F2D-7A80-4BC7-9E87-3A65400674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D13204-D2B7-40B1-AD49-7011F053E8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F0CD1-D120-41F8-82B4-CD409D2333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04447C-23FA-4C90-A8A0-8FF59EE62826}" type="datetimeFigureOut">
              <a:rPr lang="en-US" smtClean="0"/>
              <a:t>3/29/2021</a:t>
            </a:fld>
            <a:endParaRPr lang="en-US"/>
          </a:p>
        </p:txBody>
      </p:sp>
      <p:sp>
        <p:nvSpPr>
          <p:cNvPr id="5" name="Footer Placeholder 4">
            <a:extLst>
              <a:ext uri="{FF2B5EF4-FFF2-40B4-BE49-F238E27FC236}">
                <a16:creationId xmlns:a16="http://schemas.microsoft.com/office/drawing/2014/main" id="{C1E7B6B1-3DA2-4684-84FC-47B9ED12E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3F0935-9BA6-44D1-AD57-7E41BF2E06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44E7F3-AC4B-4E11-A040-2C0999BD17F0}" type="slidenum">
              <a:rPr lang="en-US" smtClean="0"/>
              <a:t>‹#›</a:t>
            </a:fld>
            <a:endParaRPr lang="en-US"/>
          </a:p>
        </p:txBody>
      </p:sp>
    </p:spTree>
    <p:extLst>
      <p:ext uri="{BB962C8B-B14F-4D97-AF65-F5344CB8AC3E}">
        <p14:creationId xmlns:p14="http://schemas.microsoft.com/office/powerpoint/2010/main" val="599450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1860F6-61BC-48A4-9732-38F882FE5F64}"/>
              </a:ext>
            </a:extLst>
          </p:cNvPr>
          <p:cNvPicPr>
            <a:picLocks noChangeAspect="1"/>
          </p:cNvPicPr>
          <p:nvPr/>
        </p:nvPicPr>
        <p:blipFill rotWithShape="1">
          <a:blip r:embed="rId2"/>
          <a:srcRect l="28254" t="36826" r="25277" b="6244"/>
          <a:stretch/>
        </p:blipFill>
        <p:spPr>
          <a:xfrm>
            <a:off x="1554393" y="92176"/>
            <a:ext cx="9344483" cy="6439794"/>
          </a:xfrm>
          <a:prstGeom prst="rect">
            <a:avLst/>
          </a:prstGeom>
        </p:spPr>
      </p:pic>
      <p:sp>
        <p:nvSpPr>
          <p:cNvPr id="3" name="Subtitle 2">
            <a:extLst>
              <a:ext uri="{FF2B5EF4-FFF2-40B4-BE49-F238E27FC236}">
                <a16:creationId xmlns:a16="http://schemas.microsoft.com/office/drawing/2014/main" id="{D59A73CC-048F-4CED-9F12-C644470ACA59}"/>
              </a:ext>
            </a:extLst>
          </p:cNvPr>
          <p:cNvSpPr txBox="1">
            <a:spLocks/>
          </p:cNvSpPr>
          <p:nvPr/>
        </p:nvSpPr>
        <p:spPr>
          <a:xfrm>
            <a:off x="1554393" y="271019"/>
            <a:ext cx="9144000" cy="11144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b="1" dirty="0"/>
              <a:t>                         Data Visualization and Acquisition.</a:t>
            </a:r>
          </a:p>
          <a:p>
            <a:pPr marL="0" indent="0" algn="ctr" defTabSz="457200">
              <a:buFont typeface="Arial" panose="020B0604020202020204" pitchFamily="34" charset="0"/>
              <a:buNone/>
            </a:pPr>
            <a:endParaRPr lang="en-US" altLang="en-US" sz="3300" b="1" dirty="0">
              <a:latin typeface="Helvetica" panose="020B0604020202020204" pitchFamily="34" charset="0"/>
            </a:endParaRPr>
          </a:p>
          <a:p>
            <a:pPr marL="0" indent="0" algn="ctr" defTabSz="457200">
              <a:buFont typeface="Arial" panose="020B0604020202020204" pitchFamily="34" charset="0"/>
              <a:buNone/>
            </a:pPr>
            <a:endParaRPr lang="en-US" altLang="en-US" sz="3300" b="1" dirty="0">
              <a:latin typeface="Helvetica" panose="020B0604020202020204" pitchFamily="34" charset="0"/>
            </a:endParaRPr>
          </a:p>
        </p:txBody>
      </p:sp>
    </p:spTree>
    <p:extLst>
      <p:ext uri="{BB962C8B-B14F-4D97-AF65-F5344CB8AC3E}">
        <p14:creationId xmlns:p14="http://schemas.microsoft.com/office/powerpoint/2010/main" val="320703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591411-D09F-4141-BEF4-456E2E923643}"/>
              </a:ext>
            </a:extLst>
          </p:cNvPr>
          <p:cNvSpPr txBox="1">
            <a:spLocks noChangeArrowheads="1"/>
          </p:cNvSpPr>
          <p:nvPr/>
        </p:nvSpPr>
        <p:spPr bwMode="auto">
          <a:xfrm>
            <a:off x="1524000" y="1371600"/>
            <a:ext cx="45720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US" altLang="en-US" sz="2800" b="1" dirty="0">
                <a:solidFill>
                  <a:srgbClr val="000000"/>
                </a:solidFill>
                <a:latin typeface="Helvetica" panose="020B0604020202020204" pitchFamily="34" charset="0"/>
                <a:ea typeface="MS PGothic" panose="020B0600070205080204" pitchFamily="34" charset="-128"/>
              </a:rPr>
              <a:t>Data Availability:</a:t>
            </a:r>
            <a:endParaRPr lang="en-US" altLang="en-US" sz="2800" dirty="0">
              <a:solidFill>
                <a:srgbClr val="000000"/>
              </a:solidFill>
              <a:latin typeface="Helvetica" panose="020B0604020202020204" pitchFamily="34" charset="0"/>
              <a:ea typeface="MS PGothic" panose="020B0600070205080204" pitchFamily="34" charset="-128"/>
            </a:endParaRPr>
          </a:p>
          <a:p>
            <a:pPr>
              <a:spcBef>
                <a:spcPct val="0"/>
              </a:spcBef>
              <a:buFontTx/>
              <a:buNone/>
            </a:pPr>
            <a:endParaRPr lang="en-US" altLang="en-US" sz="1800" i="1" dirty="0">
              <a:latin typeface="Helvetica" panose="020B0604020202020204" pitchFamily="34" charset="0"/>
              <a:ea typeface="MS PGothic" panose="020B0600070205080204" pitchFamily="34" charset="-128"/>
            </a:endParaRPr>
          </a:p>
        </p:txBody>
      </p:sp>
      <p:sp>
        <p:nvSpPr>
          <p:cNvPr id="6" name="TextBox 5">
            <a:extLst>
              <a:ext uri="{FF2B5EF4-FFF2-40B4-BE49-F238E27FC236}">
                <a16:creationId xmlns:a16="http://schemas.microsoft.com/office/drawing/2014/main" id="{FDE556EC-C20B-44D5-A29B-76E6549DE592}"/>
              </a:ext>
            </a:extLst>
          </p:cNvPr>
          <p:cNvSpPr txBox="1">
            <a:spLocks noChangeArrowheads="1"/>
          </p:cNvSpPr>
          <p:nvPr/>
        </p:nvSpPr>
        <p:spPr bwMode="auto">
          <a:xfrm>
            <a:off x="1828800" y="2889251"/>
            <a:ext cx="426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US" altLang="en-US" sz="2800" b="1">
                <a:solidFill>
                  <a:srgbClr val="000000"/>
                </a:solidFill>
                <a:latin typeface="Helvetica" panose="020B0604020202020204" pitchFamily="34" charset="0"/>
                <a:ea typeface="MS PGothic" panose="020B0600070205080204" pitchFamily="34" charset="-128"/>
              </a:rPr>
              <a:t>Universality: </a:t>
            </a:r>
          </a:p>
        </p:txBody>
      </p:sp>
      <p:sp>
        <p:nvSpPr>
          <p:cNvPr id="7" name="TextBox 6">
            <a:extLst>
              <a:ext uri="{FF2B5EF4-FFF2-40B4-BE49-F238E27FC236}">
                <a16:creationId xmlns:a16="http://schemas.microsoft.com/office/drawing/2014/main" id="{BDF92820-94AB-49EC-A823-01C06EB719DC}"/>
              </a:ext>
            </a:extLst>
          </p:cNvPr>
          <p:cNvSpPr txBox="1">
            <a:spLocks noChangeArrowheads="1"/>
          </p:cNvSpPr>
          <p:nvPr/>
        </p:nvSpPr>
        <p:spPr bwMode="auto">
          <a:xfrm>
            <a:off x="1524000" y="4068764"/>
            <a:ext cx="4572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0"/>
              </a:spcBef>
              <a:buFontTx/>
              <a:buNone/>
            </a:pPr>
            <a:r>
              <a:rPr lang="en-US" altLang="en-US" sz="2800" b="1">
                <a:solidFill>
                  <a:srgbClr val="000000"/>
                </a:solidFill>
                <a:latin typeface="Helvetica" panose="020B0604020202020204" pitchFamily="34" charset="0"/>
                <a:ea typeface="MS PGothic" panose="020B0600070205080204" pitchFamily="34" charset="-128"/>
              </a:rPr>
              <a:t>The </a:t>
            </a:r>
            <a:r>
              <a:rPr lang="en-US" altLang="en-US" sz="1600" b="1">
                <a:solidFill>
                  <a:srgbClr val="FF0000"/>
                </a:solidFill>
                <a:latin typeface="Helvetica" panose="020B0604020202020204" pitchFamily="34" charset="0"/>
                <a:ea typeface="MS PGothic" panose="020B0600070205080204" pitchFamily="34" charset="-128"/>
              </a:rPr>
              <a:t>(urgent) </a:t>
            </a:r>
            <a:r>
              <a:rPr lang="en-US" altLang="en-US" sz="2800" b="1">
                <a:solidFill>
                  <a:srgbClr val="000000"/>
                </a:solidFill>
                <a:latin typeface="Helvetica" panose="020B0604020202020204" pitchFamily="34" charset="0"/>
                <a:ea typeface="MS PGothic" panose="020B0600070205080204" pitchFamily="34" charset="-128"/>
              </a:rPr>
              <a:t>need to understand complexity:</a:t>
            </a:r>
          </a:p>
        </p:txBody>
      </p:sp>
      <p:sp>
        <p:nvSpPr>
          <p:cNvPr id="10" name="TextBox 9">
            <a:extLst>
              <a:ext uri="{FF2B5EF4-FFF2-40B4-BE49-F238E27FC236}">
                <a16:creationId xmlns:a16="http://schemas.microsoft.com/office/drawing/2014/main" id="{1E38950E-C505-4E8D-8940-848DBBB64929}"/>
              </a:ext>
            </a:extLst>
          </p:cNvPr>
          <p:cNvSpPr txBox="1">
            <a:spLocks noChangeArrowheads="1"/>
          </p:cNvSpPr>
          <p:nvPr/>
        </p:nvSpPr>
        <p:spPr bwMode="auto">
          <a:xfrm>
            <a:off x="6096000" y="1466851"/>
            <a:ext cx="4572000"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dirty="0">
                <a:latin typeface="Calibri" panose="020F0502020204030204" pitchFamily="34" charset="0"/>
                <a:ea typeface="MS PGothic" panose="020B0600070205080204" pitchFamily="34" charset="-128"/>
              </a:rPr>
              <a:t>Movie Actor Network,  1998;</a:t>
            </a:r>
          </a:p>
          <a:p>
            <a:pPr>
              <a:spcBef>
                <a:spcPct val="0"/>
              </a:spcBef>
              <a:buFontTx/>
              <a:buNone/>
            </a:pPr>
            <a:r>
              <a:rPr lang="en-US" altLang="en-US" sz="1400" dirty="0">
                <a:latin typeface="Calibri" panose="020F0502020204030204" pitchFamily="34" charset="0"/>
                <a:ea typeface="MS PGothic" panose="020B0600070205080204" pitchFamily="34" charset="-128"/>
              </a:rPr>
              <a:t>World Wide Web,  1999.</a:t>
            </a:r>
          </a:p>
          <a:p>
            <a:pPr>
              <a:spcBef>
                <a:spcPct val="0"/>
              </a:spcBef>
              <a:buFontTx/>
              <a:buNone/>
            </a:pPr>
            <a:r>
              <a:rPr lang="en-US" altLang="en-US" sz="1400" dirty="0">
                <a:latin typeface="Calibri" panose="020F0502020204030204" pitchFamily="34" charset="0"/>
                <a:ea typeface="MS PGothic" panose="020B0600070205080204" pitchFamily="34" charset="-128"/>
              </a:rPr>
              <a:t>C elegans neural wiring diagram 1990</a:t>
            </a:r>
          </a:p>
          <a:p>
            <a:pPr>
              <a:spcBef>
                <a:spcPct val="0"/>
              </a:spcBef>
              <a:buFontTx/>
              <a:buNone/>
            </a:pPr>
            <a:r>
              <a:rPr lang="en-US" altLang="en-US" sz="1400" dirty="0">
                <a:latin typeface="Calibri" panose="020F0502020204030204" pitchFamily="34" charset="0"/>
                <a:ea typeface="MS PGothic" panose="020B0600070205080204" pitchFamily="34" charset="-128"/>
              </a:rPr>
              <a:t>Citation Network,  1998</a:t>
            </a:r>
          </a:p>
          <a:p>
            <a:pPr>
              <a:spcBef>
                <a:spcPct val="0"/>
              </a:spcBef>
              <a:buFontTx/>
              <a:buNone/>
            </a:pPr>
            <a:r>
              <a:rPr lang="en-US" altLang="en-US" sz="1400" dirty="0">
                <a:latin typeface="Calibri" panose="020F0502020204030204" pitchFamily="34" charset="0"/>
                <a:ea typeface="MS PGothic" panose="020B0600070205080204" pitchFamily="34" charset="-128"/>
              </a:rPr>
              <a:t>Metabolic Network, 2000; </a:t>
            </a:r>
          </a:p>
          <a:p>
            <a:pPr>
              <a:spcBef>
                <a:spcPct val="0"/>
              </a:spcBef>
              <a:buFontTx/>
              <a:buNone/>
            </a:pPr>
            <a:r>
              <a:rPr lang="en-US" altLang="en-US" sz="1400" dirty="0">
                <a:latin typeface="Calibri" panose="020F0502020204030204" pitchFamily="34" charset="0"/>
                <a:ea typeface="MS PGothic" panose="020B0600070205080204" pitchFamily="34" charset="-128"/>
              </a:rPr>
              <a:t>PPI network, 2001-2013</a:t>
            </a:r>
          </a:p>
          <a:p>
            <a:pPr>
              <a:spcBef>
                <a:spcPct val="0"/>
              </a:spcBef>
              <a:buFontTx/>
              <a:buNone/>
            </a:pPr>
            <a:endParaRPr lang="en-US" altLang="en-US" sz="1800" i="1" dirty="0">
              <a:latin typeface="Helvetica" panose="020B0604020202020204" pitchFamily="34" charset="0"/>
              <a:ea typeface="MS PGothic" panose="020B0600070205080204" pitchFamily="34" charset="-128"/>
            </a:endParaRPr>
          </a:p>
        </p:txBody>
      </p:sp>
      <p:sp>
        <p:nvSpPr>
          <p:cNvPr id="11" name="TextBox 10">
            <a:extLst>
              <a:ext uri="{FF2B5EF4-FFF2-40B4-BE49-F238E27FC236}">
                <a16:creationId xmlns:a16="http://schemas.microsoft.com/office/drawing/2014/main" id="{4CBE7130-83AA-469D-AD3C-C3496C8C68E5}"/>
              </a:ext>
            </a:extLst>
          </p:cNvPr>
          <p:cNvSpPr txBox="1">
            <a:spLocks noChangeArrowheads="1"/>
          </p:cNvSpPr>
          <p:nvPr/>
        </p:nvSpPr>
        <p:spPr bwMode="auto">
          <a:xfrm>
            <a:off x="6096000" y="2806700"/>
            <a:ext cx="4267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latin typeface="Calibri" panose="020F0502020204030204" pitchFamily="34" charset="0"/>
                <a:ea typeface="MS PGothic" panose="020B0600070205080204" pitchFamily="34" charset="-128"/>
              </a:rPr>
              <a:t>The architecture of networks emerging in various domains of science, nature, and technology are more similar to each other than one would have expected. These systems random looking at first, upon close inspection display order and self-organization. </a:t>
            </a:r>
          </a:p>
          <a:p>
            <a:pPr>
              <a:spcBef>
                <a:spcPct val="0"/>
              </a:spcBef>
              <a:buFontTx/>
              <a:buNone/>
            </a:pPr>
            <a:r>
              <a:rPr lang="en-US" altLang="en-US" sz="1400">
                <a:latin typeface="Helvetica" panose="020B0604020202020204" pitchFamily="34" charset="0"/>
                <a:ea typeface="MS PGothic" panose="020B0600070205080204" pitchFamily="34" charset="-128"/>
              </a:rPr>
              <a:t> </a:t>
            </a:r>
          </a:p>
        </p:txBody>
      </p:sp>
      <p:sp>
        <p:nvSpPr>
          <p:cNvPr id="12" name="TextBox 11">
            <a:extLst>
              <a:ext uri="{FF2B5EF4-FFF2-40B4-BE49-F238E27FC236}">
                <a16:creationId xmlns:a16="http://schemas.microsoft.com/office/drawing/2014/main" id="{D5BAE7E1-B363-4C76-BE75-02A8C0D315BE}"/>
              </a:ext>
            </a:extLst>
          </p:cNvPr>
          <p:cNvSpPr txBox="1">
            <a:spLocks noChangeArrowheads="1"/>
          </p:cNvSpPr>
          <p:nvPr/>
        </p:nvSpPr>
        <p:spPr bwMode="auto">
          <a:xfrm>
            <a:off x="6096000" y="4253468"/>
            <a:ext cx="4572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dirty="0">
                <a:latin typeface="Calibri" panose="020F0502020204030204" pitchFamily="34" charset="0"/>
                <a:ea typeface="MS PGothic" panose="020B0600070205080204" pitchFamily="34" charset="-128"/>
              </a:rPr>
              <a:t>Despite the challenges complex systems offer us, we cannot afford to not address their behavior, a view increasingly shared both by scientists and policy makers. </a:t>
            </a:r>
          </a:p>
        </p:txBody>
      </p:sp>
      <p:sp>
        <p:nvSpPr>
          <p:cNvPr id="25609" name="Rectangle 12">
            <a:extLst>
              <a:ext uri="{FF2B5EF4-FFF2-40B4-BE49-F238E27FC236}">
                <a16:creationId xmlns:a16="http://schemas.microsoft.com/office/drawing/2014/main" id="{5D8085D8-594C-4A2E-9036-4A8700DF19F0}"/>
              </a:ext>
            </a:extLst>
          </p:cNvPr>
          <p:cNvSpPr>
            <a:spLocks noChangeArrowheads="1"/>
          </p:cNvSpPr>
          <p:nvPr/>
        </p:nvSpPr>
        <p:spPr bwMode="auto">
          <a:xfrm>
            <a:off x="9421814" y="6642100"/>
            <a:ext cx="124618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800" i="1">
                <a:latin typeface="Calibri" panose="020F0502020204030204" pitchFamily="34" charset="0"/>
                <a:ea typeface="MS PGothic" panose="020B0600070205080204" pitchFamily="34" charset="-128"/>
              </a:rPr>
              <a:t>(Source: Albert, Barabasi)</a:t>
            </a:r>
          </a:p>
        </p:txBody>
      </p:sp>
      <p:sp>
        <p:nvSpPr>
          <p:cNvPr id="2" name="Rectangle 1">
            <a:extLst>
              <a:ext uri="{FF2B5EF4-FFF2-40B4-BE49-F238E27FC236}">
                <a16:creationId xmlns:a16="http://schemas.microsoft.com/office/drawing/2014/main" id="{AD47D707-E917-4E00-A5D9-7A7F8BA49E2C}"/>
              </a:ext>
            </a:extLst>
          </p:cNvPr>
          <p:cNvSpPr/>
          <p:nvPr/>
        </p:nvSpPr>
        <p:spPr>
          <a:xfrm>
            <a:off x="2080433" y="148680"/>
            <a:ext cx="8222957" cy="769441"/>
          </a:xfrm>
          <a:prstGeom prst="rect">
            <a:avLst/>
          </a:prstGeom>
        </p:spPr>
        <p:txBody>
          <a:bodyPr wrap="none">
            <a:spAutoFit/>
          </a:bodyPr>
          <a:lstStyle/>
          <a:p>
            <a:r>
              <a:rPr lang="en-US" sz="4400" dirty="0">
                <a:ea typeface="Helvetica" pitchFamily="36" charset="0"/>
                <a:cs typeface="Helvetica" pitchFamily="36" charset="0"/>
              </a:rPr>
              <a:t>THE EMERGENCE OF Data SCIENCE</a:t>
            </a:r>
            <a:endParaRPr lang="en-US" sz="4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7E5ACF-EC17-44FA-AA08-CF3ADD615B74}"/>
              </a:ext>
            </a:extLst>
          </p:cNvPr>
          <p:cNvSpPr txBox="1"/>
          <p:nvPr/>
        </p:nvSpPr>
        <p:spPr>
          <a:xfrm>
            <a:off x="216986" y="2013045"/>
            <a:ext cx="12193659" cy="4524315"/>
          </a:xfrm>
          <a:prstGeom prst="rect">
            <a:avLst/>
          </a:prstGeom>
          <a:noFill/>
        </p:spPr>
        <p:txBody>
          <a:bodyPr wrap="none" rtlCol="0">
            <a:spAutoFit/>
          </a:bodyPr>
          <a:lstStyle/>
          <a:p>
            <a:pPr marL="457200" indent="-457200">
              <a:buFont typeface="Arial" panose="020B0604020202020204" pitchFamily="34" charset="0"/>
              <a:buChar char="•"/>
            </a:pPr>
            <a:r>
              <a:rPr lang="en-US" sz="3200" dirty="0"/>
              <a:t>Data visualization with R (scatter plots, histograms, heatmaps, maps) </a:t>
            </a:r>
          </a:p>
          <a:p>
            <a:pPr marL="457200" indent="-457200">
              <a:buFont typeface="Arial" panose="020B0604020202020204" pitchFamily="34" charset="0"/>
              <a:buChar char="•"/>
            </a:pPr>
            <a:r>
              <a:rPr lang="en-US" sz="3200" dirty="0"/>
              <a:t>Data visualization in </a:t>
            </a:r>
            <a:r>
              <a:rPr lang="en-US" sz="3200" dirty="0" err="1"/>
              <a:t>Tableu</a:t>
            </a:r>
            <a:endParaRPr lang="en-US" sz="3200" dirty="0"/>
          </a:p>
          <a:p>
            <a:pPr marL="457200" indent="-457200">
              <a:buFont typeface="Arial" panose="020B0604020202020204" pitchFamily="34" charset="0"/>
              <a:buChar char="•"/>
            </a:pPr>
            <a:r>
              <a:rPr lang="en-US" sz="3200" dirty="0"/>
              <a:t>Databases with SQL </a:t>
            </a:r>
          </a:p>
          <a:p>
            <a:pPr marL="457200" indent="-457200">
              <a:buFont typeface="Arial" panose="020B0604020202020204" pitchFamily="34" charset="0"/>
              <a:buChar char="•"/>
            </a:pPr>
            <a:r>
              <a:rPr lang="en-US" sz="3200" dirty="0"/>
              <a:t>Creating shiny apps and R (web-based interactive data) </a:t>
            </a:r>
          </a:p>
          <a:p>
            <a:pPr marL="457200" indent="-457200">
              <a:buFont typeface="Arial" panose="020B0604020202020204" pitchFamily="34" charset="0"/>
              <a:buChar char="•"/>
            </a:pPr>
            <a:r>
              <a:rPr lang="en-US" sz="3200" dirty="0"/>
              <a:t>Markdowns for interactive visualization</a:t>
            </a:r>
          </a:p>
          <a:p>
            <a:pPr marL="457200" indent="-457200">
              <a:buFont typeface="Arial" panose="020B0604020202020204" pitchFamily="34" charset="0"/>
              <a:buChar char="•"/>
            </a:pPr>
            <a:r>
              <a:rPr lang="en-US" sz="3200" dirty="0"/>
              <a:t>Visualization of data with </a:t>
            </a:r>
            <a:r>
              <a:rPr lang="en-US" sz="3200" dirty="0" err="1"/>
              <a:t>circos</a:t>
            </a:r>
            <a:r>
              <a:rPr lang="en-US" sz="3200" dirty="0"/>
              <a:t> </a:t>
            </a:r>
          </a:p>
          <a:p>
            <a:pPr marL="457200" indent="-457200">
              <a:buFont typeface="Arial" panose="020B0604020202020204" pitchFamily="34" charset="0"/>
              <a:buChar char="•"/>
            </a:pPr>
            <a:r>
              <a:rPr lang="en-US" sz="3200" dirty="0">
                <a:cs typeface="Arial" panose="020B0604020202020204" pitchFamily="34" charset="0"/>
              </a:rPr>
              <a:t>Data Analysis &amp; Visualization in </a:t>
            </a:r>
            <a:r>
              <a:rPr lang="en-US" sz="3200" dirty="0" err="1">
                <a:cs typeface="Arial" panose="020B0604020202020204" pitchFamily="34" charset="0"/>
              </a:rPr>
              <a:t>Cytoscape</a:t>
            </a:r>
            <a:r>
              <a:rPr lang="en-US" sz="3200" dirty="0">
                <a:cs typeface="Arial" panose="020B0604020202020204" pitchFamily="34" charset="0"/>
              </a:rPr>
              <a:t> </a:t>
            </a:r>
            <a:r>
              <a:rPr lang="en-US" sz="3200" dirty="0"/>
              <a:t>(static and dynamic </a:t>
            </a:r>
          </a:p>
          <a:p>
            <a:r>
              <a:rPr lang="en-US" sz="3200" dirty="0"/>
              <a:t>     networks) </a:t>
            </a:r>
          </a:p>
          <a:p>
            <a:pPr marL="457200" indent="-457200">
              <a:buFont typeface="Arial" panose="020B0604020202020204" pitchFamily="34" charset="0"/>
              <a:buChar char="•"/>
            </a:pPr>
            <a:r>
              <a:rPr lang="en-US" sz="3200" dirty="0"/>
              <a:t>Project</a:t>
            </a:r>
          </a:p>
        </p:txBody>
      </p:sp>
      <p:sp>
        <p:nvSpPr>
          <p:cNvPr id="3" name="TextBox 2">
            <a:extLst>
              <a:ext uri="{FF2B5EF4-FFF2-40B4-BE49-F238E27FC236}">
                <a16:creationId xmlns:a16="http://schemas.microsoft.com/office/drawing/2014/main" id="{7701DD58-1D1E-404F-A9FD-FA906CCABE91}"/>
              </a:ext>
            </a:extLst>
          </p:cNvPr>
          <p:cNvSpPr txBox="1"/>
          <p:nvPr/>
        </p:nvSpPr>
        <p:spPr>
          <a:xfrm>
            <a:off x="4435523" y="450376"/>
            <a:ext cx="1723100" cy="769441"/>
          </a:xfrm>
          <a:prstGeom prst="rect">
            <a:avLst/>
          </a:prstGeom>
          <a:noFill/>
        </p:spPr>
        <p:txBody>
          <a:bodyPr wrap="none" rtlCol="0">
            <a:spAutoFit/>
          </a:bodyPr>
          <a:lstStyle/>
          <a:p>
            <a:r>
              <a:rPr lang="en-US" sz="4400" dirty="0"/>
              <a:t>Topics </a:t>
            </a:r>
          </a:p>
        </p:txBody>
      </p:sp>
    </p:spTree>
    <p:extLst>
      <p:ext uri="{BB962C8B-B14F-4D97-AF65-F5344CB8AC3E}">
        <p14:creationId xmlns:p14="http://schemas.microsoft.com/office/powerpoint/2010/main" val="747749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06355-909F-4032-8E33-BFB323138D14}"/>
              </a:ext>
            </a:extLst>
          </p:cNvPr>
          <p:cNvPicPr>
            <a:picLocks noChangeAspect="1"/>
          </p:cNvPicPr>
          <p:nvPr/>
        </p:nvPicPr>
        <p:blipFill rotWithShape="1">
          <a:blip r:embed="rId2"/>
          <a:srcRect l="15002" t="25859" r="52385" b="12121"/>
          <a:stretch/>
        </p:blipFill>
        <p:spPr>
          <a:xfrm>
            <a:off x="3505200" y="872836"/>
            <a:ext cx="4942764" cy="5287206"/>
          </a:xfrm>
          <a:prstGeom prst="rect">
            <a:avLst/>
          </a:prstGeom>
        </p:spPr>
      </p:pic>
      <p:sp>
        <p:nvSpPr>
          <p:cNvPr id="3" name="TextBox 2">
            <a:extLst>
              <a:ext uri="{FF2B5EF4-FFF2-40B4-BE49-F238E27FC236}">
                <a16:creationId xmlns:a16="http://schemas.microsoft.com/office/drawing/2014/main" id="{DDF92CDF-221D-41C0-9585-93A463DEFA58}"/>
              </a:ext>
            </a:extLst>
          </p:cNvPr>
          <p:cNvSpPr txBox="1"/>
          <p:nvPr/>
        </p:nvSpPr>
        <p:spPr>
          <a:xfrm>
            <a:off x="3039778" y="57757"/>
            <a:ext cx="6112443" cy="769441"/>
          </a:xfrm>
          <a:prstGeom prst="rect">
            <a:avLst/>
          </a:prstGeom>
          <a:noFill/>
        </p:spPr>
        <p:txBody>
          <a:bodyPr wrap="none" rtlCol="0">
            <a:spAutoFit/>
          </a:bodyPr>
          <a:lstStyle/>
          <a:p>
            <a:r>
              <a:rPr lang="en-US" sz="4400" dirty="0"/>
              <a:t>Types of Data in Statistics </a:t>
            </a:r>
          </a:p>
        </p:txBody>
      </p:sp>
      <p:sp>
        <p:nvSpPr>
          <p:cNvPr id="4" name="Rectangle 3">
            <a:extLst>
              <a:ext uri="{FF2B5EF4-FFF2-40B4-BE49-F238E27FC236}">
                <a16:creationId xmlns:a16="http://schemas.microsoft.com/office/drawing/2014/main" id="{E75CDEC5-FA66-495C-A8F3-4426938B0A20}"/>
              </a:ext>
            </a:extLst>
          </p:cNvPr>
          <p:cNvSpPr/>
          <p:nvPr/>
        </p:nvSpPr>
        <p:spPr>
          <a:xfrm>
            <a:off x="83640" y="6153912"/>
            <a:ext cx="6096000" cy="646331"/>
          </a:xfrm>
          <a:prstGeom prst="rect">
            <a:avLst/>
          </a:prstGeom>
        </p:spPr>
        <p:txBody>
          <a:bodyPr>
            <a:spAutoFit/>
          </a:bodyPr>
          <a:lstStyle/>
          <a:p>
            <a:r>
              <a:rPr lang="en-US" dirty="0"/>
              <a:t>https://www.chi2innovations.com/blog/discover-data-blog-series/data-types-101/#t-1605041195701</a:t>
            </a:r>
          </a:p>
        </p:txBody>
      </p:sp>
    </p:spTree>
    <p:extLst>
      <p:ext uri="{BB962C8B-B14F-4D97-AF65-F5344CB8AC3E}">
        <p14:creationId xmlns:p14="http://schemas.microsoft.com/office/powerpoint/2010/main" val="1355965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D4D6BA6-F1A0-4DAE-8DA8-CB8A63CDDFC8}"/>
              </a:ext>
            </a:extLst>
          </p:cNvPr>
          <p:cNvSpPr>
            <a:spLocks noGrp="1" noChangeArrowheads="1"/>
          </p:cNvSpPr>
          <p:nvPr>
            <p:ph type="title"/>
          </p:nvPr>
        </p:nvSpPr>
        <p:spPr>
          <a:xfrm>
            <a:off x="1524000" y="152400"/>
            <a:ext cx="8991600" cy="685800"/>
          </a:xfrm>
        </p:spPr>
        <p:txBody>
          <a:bodyPr>
            <a:normAutofit/>
          </a:bodyPr>
          <a:lstStyle/>
          <a:p>
            <a:r>
              <a:rPr lang="en-US" altLang="en-US" sz="4000" u="sng" dirty="0">
                <a:latin typeface="+mn-lt"/>
                <a:cs typeface="Times New Roman" panose="02020603050405020304" pitchFamily="18" charset="0"/>
              </a:rPr>
              <a:t>Types of Data: Measurement Scales</a:t>
            </a:r>
          </a:p>
        </p:txBody>
      </p:sp>
      <p:sp>
        <p:nvSpPr>
          <p:cNvPr id="21507" name="Rectangle 3">
            <a:extLst>
              <a:ext uri="{FF2B5EF4-FFF2-40B4-BE49-F238E27FC236}">
                <a16:creationId xmlns:a16="http://schemas.microsoft.com/office/drawing/2014/main" id="{1FAF5F90-1ACC-4177-B8FA-FC0862FFA158}"/>
              </a:ext>
            </a:extLst>
          </p:cNvPr>
          <p:cNvSpPr>
            <a:spLocks noGrp="1" noChangeArrowheads="1"/>
          </p:cNvSpPr>
          <p:nvPr>
            <p:ph type="body" idx="1"/>
          </p:nvPr>
        </p:nvSpPr>
        <p:spPr bwMode="auto">
          <a:xfrm>
            <a:off x="1828800" y="1066800"/>
            <a:ext cx="8458200" cy="556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609600" indent="-609600">
              <a:buNone/>
            </a:pPr>
            <a:r>
              <a:rPr lang="en-US" altLang="en-US" sz="3600" u="sng" dirty="0">
                <a:cs typeface="Times New Roman" panose="02020603050405020304" pitchFamily="18" charset="0"/>
              </a:rPr>
              <a:t>Categorical:</a:t>
            </a:r>
          </a:p>
          <a:p>
            <a:pPr marL="609600" indent="-609600"/>
            <a:r>
              <a:rPr lang="en-US" altLang="en-US" sz="3600" dirty="0">
                <a:cs typeface="Times New Roman" panose="02020603050405020304" pitchFamily="18" charset="0"/>
              </a:rPr>
              <a:t>Nominal (name/label)</a:t>
            </a:r>
          </a:p>
          <a:p>
            <a:pPr marL="609600" indent="-609600"/>
            <a:r>
              <a:rPr lang="en-US" altLang="en-US" sz="3600" dirty="0">
                <a:cs typeface="Times New Roman" panose="02020603050405020304" pitchFamily="18" charset="0"/>
              </a:rPr>
              <a:t>Ordinal (rank order)</a:t>
            </a:r>
          </a:p>
          <a:p>
            <a:pPr marL="609600" indent="-609600">
              <a:buNone/>
            </a:pPr>
            <a:endParaRPr lang="en-US" altLang="en-US" sz="3600" dirty="0">
              <a:cs typeface="Times New Roman" panose="02020603050405020304" pitchFamily="18" charset="0"/>
            </a:endParaRPr>
          </a:p>
          <a:p>
            <a:pPr marL="609600" indent="-609600">
              <a:buNone/>
            </a:pPr>
            <a:r>
              <a:rPr lang="en-US" altLang="en-US" sz="3600" u="sng" dirty="0">
                <a:cs typeface="Times New Roman" panose="02020603050405020304" pitchFamily="18" charset="0"/>
              </a:rPr>
              <a:t>Numerical:</a:t>
            </a:r>
          </a:p>
          <a:p>
            <a:pPr marL="609600" indent="-609600"/>
            <a:r>
              <a:rPr lang="en-US" altLang="en-US" sz="3600" dirty="0">
                <a:cs typeface="Times New Roman" panose="02020603050405020304" pitchFamily="18" charset="0"/>
              </a:rPr>
              <a:t>Interval (equal intervals)</a:t>
            </a:r>
          </a:p>
          <a:p>
            <a:pPr marL="609600" indent="-609600"/>
            <a:r>
              <a:rPr lang="en-US" altLang="en-US" sz="3600" dirty="0">
                <a:cs typeface="Times New Roman" panose="02020603050405020304" pitchFamily="18" charset="0"/>
              </a:rPr>
              <a:t>Ratio (equal intervals and absolute zero)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A818316-2BAA-4B05-B96C-F398B2F07283}"/>
              </a:ext>
            </a:extLst>
          </p:cNvPr>
          <p:cNvSpPr>
            <a:spLocks noGrp="1" noChangeArrowheads="1"/>
          </p:cNvSpPr>
          <p:nvPr>
            <p:ph type="title"/>
          </p:nvPr>
        </p:nvSpPr>
        <p:spPr>
          <a:xfrm>
            <a:off x="1524000" y="152400"/>
            <a:ext cx="8991600" cy="685800"/>
          </a:xfrm>
        </p:spPr>
        <p:txBody>
          <a:bodyPr>
            <a:normAutofit/>
          </a:bodyPr>
          <a:lstStyle/>
          <a:p>
            <a:r>
              <a:rPr lang="en-US" altLang="en-US" sz="4000" u="sng" dirty="0">
                <a:latin typeface="+mn-lt"/>
                <a:cs typeface="Times New Roman" panose="02020603050405020304" pitchFamily="18" charset="0"/>
              </a:rPr>
              <a:t>Types of Statistical Procedures</a:t>
            </a:r>
          </a:p>
        </p:txBody>
      </p:sp>
      <p:sp>
        <p:nvSpPr>
          <p:cNvPr id="25603" name="Rectangle 3">
            <a:extLst>
              <a:ext uri="{FF2B5EF4-FFF2-40B4-BE49-F238E27FC236}">
                <a16:creationId xmlns:a16="http://schemas.microsoft.com/office/drawing/2014/main" id="{F58F37F2-18D0-4DAE-9B41-33CDB8749C34}"/>
              </a:ext>
            </a:extLst>
          </p:cNvPr>
          <p:cNvSpPr>
            <a:spLocks noGrp="1" noChangeArrowheads="1"/>
          </p:cNvSpPr>
          <p:nvPr>
            <p:ph type="body" idx="1"/>
          </p:nvPr>
        </p:nvSpPr>
        <p:spPr bwMode="auto">
          <a:xfrm>
            <a:off x="1828800" y="838200"/>
            <a:ext cx="8458200" cy="579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609600" indent="-609600">
              <a:buNone/>
            </a:pPr>
            <a:endParaRPr lang="en-US" altLang="en-US" sz="3600" u="sng" dirty="0">
              <a:cs typeface="Times New Roman" panose="02020603050405020304" pitchFamily="18" charset="0"/>
            </a:endParaRPr>
          </a:p>
          <a:p>
            <a:pPr marL="609600" indent="-609600">
              <a:buNone/>
            </a:pPr>
            <a:r>
              <a:rPr lang="en-US" altLang="en-US" sz="3600" u="sng" dirty="0">
                <a:cs typeface="Times New Roman" panose="02020603050405020304" pitchFamily="18" charset="0"/>
              </a:rPr>
              <a:t>Descriptive:</a:t>
            </a:r>
            <a:r>
              <a:rPr lang="en-US" altLang="en-US" sz="3600" dirty="0">
                <a:cs typeface="Times New Roman" panose="02020603050405020304" pitchFamily="18" charset="0"/>
              </a:rPr>
              <a:t> Organize and summarize data</a:t>
            </a:r>
          </a:p>
          <a:p>
            <a:pPr marL="609600" indent="-609600">
              <a:buNone/>
            </a:pPr>
            <a:endParaRPr lang="en-US" altLang="en-US" sz="3600" dirty="0">
              <a:cs typeface="Times New Roman" panose="02020603050405020304" pitchFamily="18" charset="0"/>
            </a:endParaRPr>
          </a:p>
          <a:p>
            <a:pPr marL="609600" indent="-609600">
              <a:buNone/>
            </a:pPr>
            <a:r>
              <a:rPr lang="en-US" altLang="en-US" sz="3600" u="sng" dirty="0">
                <a:cs typeface="Times New Roman" panose="02020603050405020304" pitchFamily="18" charset="0"/>
              </a:rPr>
              <a:t>Inferential:</a:t>
            </a:r>
            <a:r>
              <a:rPr lang="en-US" altLang="en-US" sz="3600" dirty="0">
                <a:cs typeface="Times New Roman" panose="02020603050405020304" pitchFamily="18" charset="0"/>
              </a:rPr>
              <a:t> Draw inferences about the relations between variables; use samples to generalize to population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09863EB9-42E6-45DB-A0DD-231C0DC95D4B}"/>
              </a:ext>
            </a:extLst>
          </p:cNvPr>
          <p:cNvSpPr>
            <a:spLocks noGrp="1" noChangeArrowheads="1"/>
          </p:cNvSpPr>
          <p:nvPr>
            <p:ph type="title"/>
          </p:nvPr>
        </p:nvSpPr>
        <p:spPr>
          <a:xfrm>
            <a:off x="1524000" y="152400"/>
            <a:ext cx="8991600" cy="685800"/>
          </a:xfrm>
        </p:spPr>
        <p:txBody>
          <a:bodyPr>
            <a:normAutofit/>
          </a:bodyPr>
          <a:lstStyle/>
          <a:p>
            <a:r>
              <a:rPr lang="en-US" altLang="en-US" sz="4000" dirty="0">
                <a:latin typeface="+mn-lt"/>
                <a:cs typeface="Times New Roman" panose="02020603050405020304" pitchFamily="18" charset="0"/>
              </a:rPr>
              <a:t>		Descriptive Statistics</a:t>
            </a:r>
          </a:p>
        </p:txBody>
      </p:sp>
      <p:sp>
        <p:nvSpPr>
          <p:cNvPr id="26627" name="Rectangle 3">
            <a:extLst>
              <a:ext uri="{FF2B5EF4-FFF2-40B4-BE49-F238E27FC236}">
                <a16:creationId xmlns:a16="http://schemas.microsoft.com/office/drawing/2014/main" id="{0F6174DC-6622-49F7-9360-8739BBAFFA0E}"/>
              </a:ext>
            </a:extLst>
          </p:cNvPr>
          <p:cNvSpPr>
            <a:spLocks noGrp="1" noChangeArrowheads="1"/>
          </p:cNvSpPr>
          <p:nvPr>
            <p:ph type="body" idx="1"/>
          </p:nvPr>
        </p:nvSpPr>
        <p:spPr bwMode="auto">
          <a:xfrm>
            <a:off x="1828800" y="838200"/>
            <a:ext cx="8458200" cy="579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609600" indent="-609600">
              <a:buNone/>
            </a:pPr>
            <a:endParaRPr lang="en-US" altLang="en-US" dirty="0">
              <a:cs typeface="Times New Roman" panose="02020603050405020304" pitchFamily="18" charset="0"/>
            </a:endParaRPr>
          </a:p>
          <a:p>
            <a:pPr marL="609600" indent="-609600">
              <a:buNone/>
            </a:pPr>
            <a:r>
              <a:rPr lang="en-US" altLang="en-US" dirty="0">
                <a:cs typeface="Times New Roman" panose="02020603050405020304" pitchFamily="18" charset="0"/>
              </a:rPr>
              <a:t>The first step is ALWAYS getting to know your data</a:t>
            </a:r>
          </a:p>
          <a:p>
            <a:pPr marL="609600" indent="-609600">
              <a:buNone/>
            </a:pPr>
            <a:endParaRPr lang="en-US" altLang="en-US" dirty="0">
              <a:cs typeface="Times New Roman" panose="02020603050405020304" pitchFamily="18" charset="0"/>
            </a:endParaRPr>
          </a:p>
          <a:p>
            <a:pPr marL="609600" indent="-609600">
              <a:buNone/>
            </a:pPr>
            <a:r>
              <a:rPr lang="en-US" altLang="en-US" dirty="0">
                <a:cs typeface="Times New Roman" panose="02020603050405020304" pitchFamily="18" charset="0"/>
                <a:sym typeface="Webdings" panose="05030102010509060703" pitchFamily="18" charset="2"/>
              </a:rPr>
              <a:t></a:t>
            </a:r>
            <a:r>
              <a:rPr lang="en-US" altLang="en-US" dirty="0">
                <a:cs typeface="Times New Roman" panose="02020603050405020304" pitchFamily="18" charset="0"/>
              </a:rPr>
              <a:t> Summarize and visualize your data</a:t>
            </a:r>
          </a:p>
          <a:p>
            <a:pPr marL="609600" indent="-609600">
              <a:buNone/>
            </a:pPr>
            <a:endParaRPr lang="en-US" altLang="en-US" dirty="0">
              <a:cs typeface="Times New Roman" panose="02020603050405020304" pitchFamily="18" charset="0"/>
            </a:endParaRPr>
          </a:p>
          <a:p>
            <a:pPr marL="609600" indent="-609600">
              <a:buNone/>
            </a:pPr>
            <a:r>
              <a:rPr lang="en-US" altLang="en-US" dirty="0">
                <a:cs typeface="Times New Roman" panose="02020603050405020304" pitchFamily="18" charset="0"/>
              </a:rPr>
              <a:t>        It is a big mistake to just throw numbers into the computer and look at the output of a statistical test without any idea what those numbers are trying to tell you or without checking if the assumptions for the test are met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7BECD17-F01F-4BA8-ABD0-29D2DE05A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38" y="1820097"/>
            <a:ext cx="7414426" cy="27248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6ED4F15-5499-48E1-A38B-435F4046DC86}"/>
              </a:ext>
            </a:extLst>
          </p:cNvPr>
          <p:cNvSpPr/>
          <p:nvPr/>
        </p:nvSpPr>
        <p:spPr>
          <a:xfrm>
            <a:off x="7808598" y="6203498"/>
            <a:ext cx="4018664" cy="369332"/>
          </a:xfrm>
          <a:prstGeom prst="rect">
            <a:avLst/>
          </a:prstGeom>
        </p:spPr>
        <p:txBody>
          <a:bodyPr wrap="none">
            <a:spAutoFit/>
          </a:bodyPr>
          <a:lstStyle/>
          <a:p>
            <a:r>
              <a:rPr lang="en-US" dirty="0"/>
              <a:t>https://r4ds.had.co.nz/introduction.html</a:t>
            </a:r>
          </a:p>
        </p:txBody>
      </p:sp>
      <p:sp>
        <p:nvSpPr>
          <p:cNvPr id="3" name="Rectangle 2">
            <a:extLst>
              <a:ext uri="{FF2B5EF4-FFF2-40B4-BE49-F238E27FC236}">
                <a16:creationId xmlns:a16="http://schemas.microsoft.com/office/drawing/2014/main" id="{B2DB8536-67AF-4FA3-8DDF-92C305C07A99}"/>
              </a:ext>
            </a:extLst>
          </p:cNvPr>
          <p:cNvSpPr/>
          <p:nvPr/>
        </p:nvSpPr>
        <p:spPr>
          <a:xfrm>
            <a:off x="2943917" y="170296"/>
            <a:ext cx="6016071" cy="707886"/>
          </a:xfrm>
          <a:prstGeom prst="rect">
            <a:avLst/>
          </a:prstGeom>
        </p:spPr>
        <p:txBody>
          <a:bodyPr wrap="none">
            <a:spAutoFit/>
          </a:bodyPr>
          <a:lstStyle/>
          <a:p>
            <a:r>
              <a:rPr lang="en-US" sz="4000" dirty="0">
                <a:solidFill>
                  <a:srgbClr val="212529"/>
                </a:solidFill>
                <a:latin typeface="-apple-system"/>
              </a:rPr>
              <a:t>Typical data science project:</a:t>
            </a:r>
            <a:endParaRPr lang="en-US" sz="4000" dirty="0"/>
          </a:p>
        </p:txBody>
      </p:sp>
      <p:sp>
        <p:nvSpPr>
          <p:cNvPr id="4" name="Rectangle 3">
            <a:extLst>
              <a:ext uri="{FF2B5EF4-FFF2-40B4-BE49-F238E27FC236}">
                <a16:creationId xmlns:a16="http://schemas.microsoft.com/office/drawing/2014/main" id="{28CEE201-E957-423D-BE50-599E21499334}"/>
              </a:ext>
            </a:extLst>
          </p:cNvPr>
          <p:cNvSpPr/>
          <p:nvPr/>
        </p:nvSpPr>
        <p:spPr>
          <a:xfrm>
            <a:off x="364738" y="5372501"/>
            <a:ext cx="6096000" cy="1200329"/>
          </a:xfrm>
          <a:prstGeom prst="rect">
            <a:avLst/>
          </a:prstGeom>
        </p:spPr>
        <p:txBody>
          <a:bodyPr>
            <a:spAutoFit/>
          </a:bodyPr>
          <a:lstStyle/>
          <a:p>
            <a:r>
              <a:rPr lang="en-US" dirty="0">
                <a:solidFill>
                  <a:srgbClr val="212529"/>
                </a:solidFill>
                <a:latin typeface="-apple-system"/>
              </a:rPr>
              <a:t>A good visualization will show you things that you did not expect or raise new questions about the data. A good visualization might also hint that you’re asking the wrong question, or you need to collect different data. </a:t>
            </a:r>
            <a:endParaRPr lang="en-US" dirty="0"/>
          </a:p>
        </p:txBody>
      </p:sp>
      <p:pic>
        <p:nvPicPr>
          <p:cNvPr id="1028" name="Picture 4" descr="Buy from amazon">
            <a:extLst>
              <a:ext uri="{FF2B5EF4-FFF2-40B4-BE49-F238E27FC236}">
                <a16:creationId xmlns:a16="http://schemas.microsoft.com/office/drawing/2014/main" id="{8D74EFE2-2CD9-415E-A915-97DFF523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2751" y="2465564"/>
            <a:ext cx="23812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17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F7A87B-8708-446F-9A22-48D55DB7F4DD}"/>
              </a:ext>
            </a:extLst>
          </p:cNvPr>
          <p:cNvSpPr/>
          <p:nvPr/>
        </p:nvSpPr>
        <p:spPr>
          <a:xfrm>
            <a:off x="4711356" y="467014"/>
            <a:ext cx="2438937" cy="769441"/>
          </a:xfrm>
          <a:prstGeom prst="rect">
            <a:avLst/>
          </a:prstGeom>
        </p:spPr>
        <p:txBody>
          <a:bodyPr wrap="none">
            <a:spAutoFit/>
          </a:bodyPr>
          <a:lstStyle/>
          <a:p>
            <a:r>
              <a:rPr lang="en-US" sz="4400" dirty="0"/>
              <a:t>ggplot2 ? </a:t>
            </a:r>
          </a:p>
        </p:txBody>
      </p:sp>
      <p:sp>
        <p:nvSpPr>
          <p:cNvPr id="3" name="Rectangle 2">
            <a:extLst>
              <a:ext uri="{FF2B5EF4-FFF2-40B4-BE49-F238E27FC236}">
                <a16:creationId xmlns:a16="http://schemas.microsoft.com/office/drawing/2014/main" id="{7F1733E8-0C23-428C-AA34-1B601BB454A7}"/>
              </a:ext>
            </a:extLst>
          </p:cNvPr>
          <p:cNvSpPr/>
          <p:nvPr/>
        </p:nvSpPr>
        <p:spPr>
          <a:xfrm>
            <a:off x="410208" y="1804494"/>
            <a:ext cx="6313973" cy="584775"/>
          </a:xfrm>
          <a:prstGeom prst="rect">
            <a:avLst/>
          </a:prstGeom>
        </p:spPr>
        <p:txBody>
          <a:bodyPr wrap="none">
            <a:spAutoFit/>
          </a:bodyPr>
          <a:lstStyle/>
          <a:p>
            <a:r>
              <a:rPr lang="en-US" sz="3200" dirty="0"/>
              <a:t>R library created by Hadley Wickham</a:t>
            </a:r>
          </a:p>
        </p:txBody>
      </p:sp>
      <p:pic>
        <p:nvPicPr>
          <p:cNvPr id="4" name="Picture 3">
            <a:extLst>
              <a:ext uri="{FF2B5EF4-FFF2-40B4-BE49-F238E27FC236}">
                <a16:creationId xmlns:a16="http://schemas.microsoft.com/office/drawing/2014/main" id="{6585FB44-E0CC-4504-B3A8-4A31199D2554}"/>
              </a:ext>
            </a:extLst>
          </p:cNvPr>
          <p:cNvPicPr>
            <a:picLocks noChangeAspect="1"/>
          </p:cNvPicPr>
          <p:nvPr/>
        </p:nvPicPr>
        <p:blipFill rotWithShape="1">
          <a:blip r:embed="rId2"/>
          <a:srcRect l="52220" t="26312" r="21082" b="23284"/>
          <a:stretch/>
        </p:blipFill>
        <p:spPr>
          <a:xfrm>
            <a:off x="7442001" y="1633898"/>
            <a:ext cx="4230805" cy="4493006"/>
          </a:xfrm>
          <a:prstGeom prst="rect">
            <a:avLst/>
          </a:prstGeom>
        </p:spPr>
      </p:pic>
      <p:sp>
        <p:nvSpPr>
          <p:cNvPr id="5" name="Rectangle 4">
            <a:extLst>
              <a:ext uri="{FF2B5EF4-FFF2-40B4-BE49-F238E27FC236}">
                <a16:creationId xmlns:a16="http://schemas.microsoft.com/office/drawing/2014/main" id="{4D2D317C-8613-4DE2-9DC6-2AC3E8AE1099}"/>
              </a:ext>
            </a:extLst>
          </p:cNvPr>
          <p:cNvSpPr/>
          <p:nvPr/>
        </p:nvSpPr>
        <p:spPr>
          <a:xfrm>
            <a:off x="266613" y="2728726"/>
            <a:ext cx="6816478" cy="3970318"/>
          </a:xfrm>
          <a:prstGeom prst="rect">
            <a:avLst/>
          </a:prstGeom>
        </p:spPr>
        <p:txBody>
          <a:bodyPr wrap="square">
            <a:spAutoFit/>
          </a:bodyPr>
          <a:lstStyle/>
          <a:p>
            <a:pPr marL="457200" indent="-457200">
              <a:buFont typeface="Arial" panose="020B0604020202020204" pitchFamily="34" charset="0"/>
              <a:buChar char="•"/>
            </a:pPr>
            <a:r>
              <a:rPr lang="en-US" sz="2800" dirty="0"/>
              <a:t>Primarily available from CRAN and Bioconductor </a:t>
            </a:r>
          </a:p>
          <a:p>
            <a:pPr marL="457200" indent="-457200">
              <a:buFont typeface="Arial" panose="020B0604020202020204" pitchFamily="34" charset="0"/>
              <a:buChar char="•"/>
            </a:pPr>
            <a:r>
              <a:rPr lang="en-US" sz="2800" dirty="0"/>
              <a:t>Also available from GitHub, Bitbucket, </a:t>
            </a:r>
            <a:r>
              <a:rPr lang="en-US" sz="2800" dirty="0" err="1"/>
              <a:t>Gitorious</a:t>
            </a:r>
            <a:r>
              <a:rPr lang="en-US" sz="2800" dirty="0"/>
              <a:t>, etc. (and elsewhere) </a:t>
            </a:r>
          </a:p>
          <a:p>
            <a:pPr marL="457200" indent="-457200">
              <a:buFont typeface="Arial" panose="020B0604020202020204" pitchFamily="34" charset="0"/>
              <a:buChar char="•"/>
            </a:pPr>
            <a:r>
              <a:rPr lang="en-US" sz="2800" dirty="0"/>
              <a:t>Packages from CRAN/Bioconductor can be installed with </a:t>
            </a:r>
            <a:r>
              <a:rPr lang="en-US" sz="2800" dirty="0" err="1"/>
              <a:t>install.packages</a:t>
            </a:r>
            <a:r>
              <a:rPr lang="en-US" sz="2800" dirty="0"/>
              <a:t>() </a:t>
            </a:r>
          </a:p>
          <a:p>
            <a:pPr marL="457200" indent="-457200">
              <a:buFont typeface="Arial" panose="020B0604020202020204" pitchFamily="34" charset="0"/>
              <a:buChar char="•"/>
            </a:pPr>
            <a:r>
              <a:rPr lang="en-US" sz="2800" dirty="0"/>
              <a:t>Packages from GitHub can be installed using </a:t>
            </a:r>
            <a:r>
              <a:rPr lang="en-US" sz="2800" dirty="0" err="1"/>
              <a:t>install_github</a:t>
            </a:r>
            <a:r>
              <a:rPr lang="en-US" sz="2800" dirty="0"/>
              <a:t>() from the </a:t>
            </a:r>
            <a:r>
              <a:rPr lang="en-US" sz="2800" dirty="0" err="1"/>
              <a:t>devtools</a:t>
            </a:r>
            <a:r>
              <a:rPr lang="en-US" sz="2800" dirty="0"/>
              <a:t> package</a:t>
            </a:r>
          </a:p>
        </p:txBody>
      </p:sp>
    </p:spTree>
    <p:extLst>
      <p:ext uri="{BB962C8B-B14F-4D97-AF65-F5344CB8AC3E}">
        <p14:creationId xmlns:p14="http://schemas.microsoft.com/office/powerpoint/2010/main" val="1206147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757F02-2F18-448E-BA97-B827F5FCB800}"/>
              </a:ext>
            </a:extLst>
          </p:cNvPr>
          <p:cNvSpPr/>
          <p:nvPr/>
        </p:nvSpPr>
        <p:spPr>
          <a:xfrm>
            <a:off x="181969" y="1551508"/>
            <a:ext cx="11664287" cy="4031873"/>
          </a:xfrm>
          <a:prstGeom prst="rect">
            <a:avLst/>
          </a:prstGeom>
        </p:spPr>
        <p:txBody>
          <a:bodyPr wrap="square">
            <a:spAutoFit/>
          </a:bodyPr>
          <a:lstStyle/>
          <a:p>
            <a:r>
              <a:rPr lang="en-US" sz="3200" dirty="0"/>
              <a:t>● R package for creating statistical or data graphics. </a:t>
            </a:r>
          </a:p>
          <a:p>
            <a:r>
              <a:rPr lang="en-US" sz="3200" dirty="0"/>
              <a:t>● Each figure is made of independent components that can be put together in many different ways. </a:t>
            </a:r>
          </a:p>
          <a:p>
            <a:r>
              <a:rPr lang="en-US" sz="3200" dirty="0"/>
              <a:t>● These components are presented with layers that are building blocks of each figure.</a:t>
            </a:r>
          </a:p>
          <a:p>
            <a:r>
              <a:rPr lang="en-US" sz="3200" dirty="0"/>
              <a:t> ● Learning how to use ggplot2 demands some time, and the time invested in learning will payoff, especially when you need to visualize your data</a:t>
            </a:r>
          </a:p>
        </p:txBody>
      </p:sp>
      <p:sp>
        <p:nvSpPr>
          <p:cNvPr id="3" name="TextBox 2">
            <a:extLst>
              <a:ext uri="{FF2B5EF4-FFF2-40B4-BE49-F238E27FC236}">
                <a16:creationId xmlns:a16="http://schemas.microsoft.com/office/drawing/2014/main" id="{D16525E4-0624-4A1F-92C8-980D56B633D1}"/>
              </a:ext>
            </a:extLst>
          </p:cNvPr>
          <p:cNvSpPr txBox="1"/>
          <p:nvPr/>
        </p:nvSpPr>
        <p:spPr>
          <a:xfrm>
            <a:off x="4174833" y="272955"/>
            <a:ext cx="1921167" cy="769441"/>
          </a:xfrm>
          <a:prstGeom prst="rect">
            <a:avLst/>
          </a:prstGeom>
          <a:noFill/>
        </p:spPr>
        <p:txBody>
          <a:bodyPr wrap="none" rtlCol="0">
            <a:spAutoFit/>
          </a:bodyPr>
          <a:lstStyle/>
          <a:p>
            <a:r>
              <a:rPr lang="en-US" sz="4400" dirty="0"/>
              <a:t>ggplot2</a:t>
            </a:r>
          </a:p>
        </p:txBody>
      </p:sp>
    </p:spTree>
    <p:extLst>
      <p:ext uri="{BB962C8B-B14F-4D97-AF65-F5344CB8AC3E}">
        <p14:creationId xmlns:p14="http://schemas.microsoft.com/office/powerpoint/2010/main" val="820859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3DCDAC-B963-49FA-A907-3EF7B63D3F59}"/>
              </a:ext>
            </a:extLst>
          </p:cNvPr>
          <p:cNvSpPr/>
          <p:nvPr/>
        </p:nvSpPr>
        <p:spPr>
          <a:xfrm>
            <a:off x="3819549" y="210189"/>
            <a:ext cx="4797467" cy="769441"/>
          </a:xfrm>
          <a:prstGeom prst="rect">
            <a:avLst/>
          </a:prstGeom>
        </p:spPr>
        <p:txBody>
          <a:bodyPr wrap="none">
            <a:spAutoFit/>
          </a:bodyPr>
          <a:lstStyle/>
          <a:p>
            <a:r>
              <a:rPr lang="en-US" sz="4400" dirty="0"/>
              <a:t>ggplot2 foundations</a:t>
            </a:r>
          </a:p>
        </p:txBody>
      </p:sp>
      <p:sp>
        <p:nvSpPr>
          <p:cNvPr id="5" name="Rectangle 4">
            <a:extLst>
              <a:ext uri="{FF2B5EF4-FFF2-40B4-BE49-F238E27FC236}">
                <a16:creationId xmlns:a16="http://schemas.microsoft.com/office/drawing/2014/main" id="{14EF7448-CB06-48BA-924F-41CFFA5FC3CA}"/>
              </a:ext>
            </a:extLst>
          </p:cNvPr>
          <p:cNvSpPr/>
          <p:nvPr/>
        </p:nvSpPr>
        <p:spPr>
          <a:xfrm>
            <a:off x="471056" y="1138611"/>
            <a:ext cx="6096000" cy="5016758"/>
          </a:xfrm>
          <a:prstGeom prst="rect">
            <a:avLst/>
          </a:prstGeom>
        </p:spPr>
        <p:txBody>
          <a:bodyPr>
            <a:spAutoFit/>
          </a:bodyPr>
          <a:lstStyle/>
          <a:p>
            <a:r>
              <a:rPr lang="en-US" sz="3200" dirty="0">
                <a:solidFill>
                  <a:srgbClr val="FF0000"/>
                </a:solidFill>
              </a:rPr>
              <a:t>Section overview:  </a:t>
            </a:r>
          </a:p>
          <a:p>
            <a:r>
              <a:rPr lang="en-US" sz="3200" dirty="0"/>
              <a:t>● Grammar of graphics &amp; ggplot2 </a:t>
            </a:r>
          </a:p>
          <a:p>
            <a:r>
              <a:rPr lang="en-US" sz="3200" dirty="0"/>
              <a:t>● Data </a:t>
            </a:r>
          </a:p>
          <a:p>
            <a:r>
              <a:rPr lang="en-US" sz="3200" dirty="0"/>
              <a:t>● Aesthetics mapping </a:t>
            </a:r>
          </a:p>
          <a:p>
            <a:r>
              <a:rPr lang="en-US" sz="3200" dirty="0"/>
              <a:t>● Geometries </a:t>
            </a:r>
          </a:p>
          <a:p>
            <a:r>
              <a:rPr lang="en-US" sz="3200" dirty="0"/>
              <a:t>● Facets </a:t>
            </a:r>
          </a:p>
          <a:p>
            <a:r>
              <a:rPr lang="en-US" sz="3200" dirty="0"/>
              <a:t>● Statistics </a:t>
            </a:r>
          </a:p>
          <a:p>
            <a:r>
              <a:rPr lang="en-US" sz="3200" dirty="0"/>
              <a:t>● Coordinates &amp; scales </a:t>
            </a:r>
          </a:p>
          <a:p>
            <a:r>
              <a:rPr lang="en-US" sz="3200" dirty="0"/>
              <a:t>● Theme </a:t>
            </a:r>
          </a:p>
          <a:p>
            <a:r>
              <a:rPr lang="en-US" sz="3200" dirty="0"/>
              <a:t>● Export plot </a:t>
            </a:r>
          </a:p>
        </p:txBody>
      </p:sp>
    </p:spTree>
    <p:extLst>
      <p:ext uri="{BB962C8B-B14F-4D97-AF65-F5344CB8AC3E}">
        <p14:creationId xmlns:p14="http://schemas.microsoft.com/office/powerpoint/2010/main" val="424261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a:extLst>
              <a:ext uri="{FF2B5EF4-FFF2-40B4-BE49-F238E27FC236}">
                <a16:creationId xmlns:a16="http://schemas.microsoft.com/office/drawing/2014/main" id="{F07E4247-2EB7-44FD-BB9A-C0715CE5AB31}"/>
              </a:ext>
            </a:extLst>
          </p:cNvPr>
          <p:cNvPicPr>
            <a:picLocks noChangeAspect="1"/>
          </p:cNvPicPr>
          <p:nvPr/>
        </p:nvPicPr>
        <p:blipFill rotWithShape="1">
          <a:blip r:embed="rId2">
            <a:extLst>
              <a:ext uri="{28A0092B-C50C-407E-A947-70E740481C1C}">
                <a14:useLocalDpi xmlns:a14="http://schemas.microsoft.com/office/drawing/2010/main" val="0"/>
              </a:ext>
            </a:extLst>
          </a:blip>
          <a:srcRect t="9483" r="2" b="29735"/>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p:sp>
        <p:nvSpPr>
          <p:cNvPr id="4" name="TextBox 3">
            <a:extLst>
              <a:ext uri="{FF2B5EF4-FFF2-40B4-BE49-F238E27FC236}">
                <a16:creationId xmlns:a16="http://schemas.microsoft.com/office/drawing/2014/main" id="{72DCBFC6-C358-4559-92AE-DC0A49DB5F50}"/>
              </a:ext>
            </a:extLst>
          </p:cNvPr>
          <p:cNvSpPr txBox="1"/>
          <p:nvPr/>
        </p:nvSpPr>
        <p:spPr>
          <a:xfrm>
            <a:off x="6289158" y="2279018"/>
            <a:ext cx="5259714" cy="337592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dirty="0"/>
              <a:t>B.S. Physics</a:t>
            </a:r>
          </a:p>
          <a:p>
            <a:pPr indent="-228600">
              <a:lnSpc>
                <a:spcPct val="90000"/>
              </a:lnSpc>
              <a:spcAft>
                <a:spcPts val="600"/>
              </a:spcAft>
              <a:buFont typeface="Arial" panose="020B0604020202020204" pitchFamily="34" charset="0"/>
              <a:buChar char="•"/>
            </a:pPr>
            <a:r>
              <a:rPr lang="en-US" sz="2400" dirty="0"/>
              <a:t>MS. Physics</a:t>
            </a:r>
          </a:p>
          <a:p>
            <a:pPr indent="-228600">
              <a:lnSpc>
                <a:spcPct val="90000"/>
              </a:lnSpc>
              <a:spcAft>
                <a:spcPts val="600"/>
              </a:spcAft>
              <a:buFont typeface="Arial" panose="020B0604020202020204" pitchFamily="34" charset="0"/>
              <a:buChar char="•"/>
            </a:pPr>
            <a:r>
              <a:rPr lang="en-US" sz="2400" dirty="0"/>
              <a:t>Ph.D. Physics (biophysics and statistical   distribution)</a:t>
            </a:r>
          </a:p>
          <a:p>
            <a:pPr indent="-228600">
              <a:lnSpc>
                <a:spcPct val="90000"/>
              </a:lnSpc>
              <a:spcAft>
                <a:spcPts val="600"/>
              </a:spcAft>
              <a:buFont typeface="Arial" panose="020B0604020202020204" pitchFamily="34" charset="0"/>
              <a:buChar char="•"/>
            </a:pPr>
            <a:r>
              <a:rPr lang="en-US" sz="2400" dirty="0"/>
              <a:t>Certified in Data Science</a:t>
            </a:r>
          </a:p>
          <a:p>
            <a:pPr indent="-228600">
              <a:lnSpc>
                <a:spcPct val="90000"/>
              </a:lnSpc>
              <a:spcAft>
                <a:spcPts val="600"/>
              </a:spcAft>
              <a:buFont typeface="Arial" panose="020B0604020202020204" pitchFamily="34" charset="0"/>
              <a:buChar char="•"/>
            </a:pPr>
            <a:r>
              <a:rPr lang="en-US" sz="2400" dirty="0"/>
              <a:t>Post doctoral: Network analysis </a:t>
            </a:r>
          </a:p>
          <a:p>
            <a:pPr indent="-228600">
              <a:lnSpc>
                <a:spcPct val="90000"/>
              </a:lnSpc>
              <a:spcAft>
                <a:spcPts val="600"/>
              </a:spcAft>
              <a:buFont typeface="Arial" panose="020B0604020202020204" pitchFamily="34" charset="0"/>
              <a:buChar char="•"/>
            </a:pPr>
            <a:r>
              <a:rPr lang="en-US" sz="2400" dirty="0"/>
              <a:t>Interest: data integration, machine     learning and dynamical networks </a:t>
            </a:r>
          </a:p>
        </p:txBody>
      </p:sp>
      <p:sp>
        <p:nvSpPr>
          <p:cNvPr id="2" name="TextBox 1">
            <a:extLst>
              <a:ext uri="{FF2B5EF4-FFF2-40B4-BE49-F238E27FC236}">
                <a16:creationId xmlns:a16="http://schemas.microsoft.com/office/drawing/2014/main" id="{521BEECE-10E5-489C-8729-DFE3E9F42CB9}"/>
              </a:ext>
            </a:extLst>
          </p:cNvPr>
          <p:cNvSpPr txBox="1"/>
          <p:nvPr/>
        </p:nvSpPr>
        <p:spPr>
          <a:xfrm>
            <a:off x="599923" y="5360609"/>
            <a:ext cx="3297121" cy="707886"/>
          </a:xfrm>
          <a:prstGeom prst="rect">
            <a:avLst/>
          </a:prstGeom>
          <a:noFill/>
        </p:spPr>
        <p:txBody>
          <a:bodyPr wrap="none" rtlCol="0">
            <a:spAutoFit/>
          </a:bodyPr>
          <a:lstStyle/>
          <a:p>
            <a:r>
              <a:rPr lang="en-US" sz="4000" dirty="0"/>
              <a:t>Mihaela Sardiu</a:t>
            </a:r>
          </a:p>
        </p:txBody>
      </p:sp>
    </p:spTree>
    <p:extLst>
      <p:ext uri="{BB962C8B-B14F-4D97-AF65-F5344CB8AC3E}">
        <p14:creationId xmlns:p14="http://schemas.microsoft.com/office/powerpoint/2010/main" val="22032161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12453-5808-4494-9573-3D2FDAD4CFD8}"/>
              </a:ext>
            </a:extLst>
          </p:cNvPr>
          <p:cNvSpPr/>
          <p:nvPr/>
        </p:nvSpPr>
        <p:spPr>
          <a:xfrm>
            <a:off x="1659863" y="303242"/>
            <a:ext cx="8467639" cy="769441"/>
          </a:xfrm>
          <a:prstGeom prst="rect">
            <a:avLst/>
          </a:prstGeom>
        </p:spPr>
        <p:txBody>
          <a:bodyPr wrap="none">
            <a:spAutoFit/>
          </a:bodyPr>
          <a:lstStyle/>
          <a:p>
            <a:r>
              <a:rPr lang="en-US" sz="4400" dirty="0"/>
              <a:t>The components of layered graphics</a:t>
            </a:r>
          </a:p>
        </p:txBody>
      </p:sp>
      <p:pic>
        <p:nvPicPr>
          <p:cNvPr id="3" name="Picture 2">
            <a:extLst>
              <a:ext uri="{FF2B5EF4-FFF2-40B4-BE49-F238E27FC236}">
                <a16:creationId xmlns:a16="http://schemas.microsoft.com/office/drawing/2014/main" id="{10DDD039-78DA-4BA4-AFAB-61D687B5C8C2}"/>
              </a:ext>
            </a:extLst>
          </p:cNvPr>
          <p:cNvPicPr>
            <a:picLocks noChangeAspect="1"/>
          </p:cNvPicPr>
          <p:nvPr/>
        </p:nvPicPr>
        <p:blipFill rotWithShape="1">
          <a:blip r:embed="rId2"/>
          <a:srcRect l="19261" t="31919" r="21137" b="23132"/>
          <a:stretch/>
        </p:blipFill>
        <p:spPr>
          <a:xfrm>
            <a:off x="449183" y="1641764"/>
            <a:ext cx="10826577" cy="4592781"/>
          </a:xfrm>
          <a:prstGeom prst="rect">
            <a:avLst/>
          </a:prstGeom>
        </p:spPr>
      </p:pic>
    </p:spTree>
    <p:extLst>
      <p:ext uri="{BB962C8B-B14F-4D97-AF65-F5344CB8AC3E}">
        <p14:creationId xmlns:p14="http://schemas.microsoft.com/office/powerpoint/2010/main" val="1901531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FD4ACE-24B5-4C39-808F-1817C88C1FBC}"/>
              </a:ext>
            </a:extLst>
          </p:cNvPr>
          <p:cNvPicPr>
            <a:picLocks noChangeAspect="1"/>
          </p:cNvPicPr>
          <p:nvPr/>
        </p:nvPicPr>
        <p:blipFill rotWithShape="1">
          <a:blip r:embed="rId2"/>
          <a:srcRect l="18694" t="21111" r="19942" b="20202"/>
          <a:stretch/>
        </p:blipFill>
        <p:spPr>
          <a:xfrm>
            <a:off x="1427017" y="1655618"/>
            <a:ext cx="9013801" cy="4849091"/>
          </a:xfrm>
          <a:prstGeom prst="rect">
            <a:avLst/>
          </a:prstGeom>
        </p:spPr>
      </p:pic>
      <p:sp>
        <p:nvSpPr>
          <p:cNvPr id="3" name="TextBox 2">
            <a:extLst>
              <a:ext uri="{FF2B5EF4-FFF2-40B4-BE49-F238E27FC236}">
                <a16:creationId xmlns:a16="http://schemas.microsoft.com/office/drawing/2014/main" id="{48233926-AEC7-43FF-A1D3-A112402C25DF}"/>
              </a:ext>
            </a:extLst>
          </p:cNvPr>
          <p:cNvSpPr txBox="1"/>
          <p:nvPr/>
        </p:nvSpPr>
        <p:spPr>
          <a:xfrm>
            <a:off x="3706090" y="353291"/>
            <a:ext cx="5567871" cy="769441"/>
          </a:xfrm>
          <a:prstGeom prst="rect">
            <a:avLst/>
          </a:prstGeom>
          <a:noFill/>
        </p:spPr>
        <p:txBody>
          <a:bodyPr wrap="none" rtlCol="0">
            <a:spAutoFit/>
          </a:bodyPr>
          <a:lstStyle/>
          <a:p>
            <a:r>
              <a:rPr lang="en-US" sz="4400" dirty="0"/>
              <a:t>Ggplot2 layers in action</a:t>
            </a:r>
          </a:p>
        </p:txBody>
      </p:sp>
      <p:sp>
        <p:nvSpPr>
          <p:cNvPr id="4" name="Rectangle 3">
            <a:extLst>
              <a:ext uri="{FF2B5EF4-FFF2-40B4-BE49-F238E27FC236}">
                <a16:creationId xmlns:a16="http://schemas.microsoft.com/office/drawing/2014/main" id="{45874F43-0E1D-4E35-8C30-64359B8C6DA1}"/>
              </a:ext>
            </a:extLst>
          </p:cNvPr>
          <p:cNvSpPr/>
          <p:nvPr/>
        </p:nvSpPr>
        <p:spPr>
          <a:xfrm>
            <a:off x="825690" y="1467134"/>
            <a:ext cx="10577014" cy="51793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044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071309-C4BE-4872-948E-DC74CFD3DE4F}"/>
              </a:ext>
            </a:extLst>
          </p:cNvPr>
          <p:cNvPicPr>
            <a:picLocks noChangeAspect="1"/>
          </p:cNvPicPr>
          <p:nvPr/>
        </p:nvPicPr>
        <p:blipFill rotWithShape="1">
          <a:blip r:embed="rId2"/>
          <a:srcRect l="19205" t="25153" r="19432" b="15454"/>
          <a:stretch/>
        </p:blipFill>
        <p:spPr>
          <a:xfrm>
            <a:off x="292926" y="609600"/>
            <a:ext cx="10596747" cy="5769340"/>
          </a:xfrm>
          <a:prstGeom prst="rect">
            <a:avLst/>
          </a:prstGeom>
        </p:spPr>
      </p:pic>
    </p:spTree>
    <p:extLst>
      <p:ext uri="{BB962C8B-B14F-4D97-AF65-F5344CB8AC3E}">
        <p14:creationId xmlns:p14="http://schemas.microsoft.com/office/powerpoint/2010/main" val="2307296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1740E9-9BC0-4F91-8BFC-C79AF987D56A}"/>
              </a:ext>
            </a:extLst>
          </p:cNvPr>
          <p:cNvSpPr/>
          <p:nvPr/>
        </p:nvSpPr>
        <p:spPr>
          <a:xfrm>
            <a:off x="461885" y="330537"/>
            <a:ext cx="11423897" cy="769441"/>
          </a:xfrm>
          <a:prstGeom prst="rect">
            <a:avLst/>
          </a:prstGeom>
        </p:spPr>
        <p:txBody>
          <a:bodyPr wrap="none">
            <a:spAutoFit/>
          </a:bodyPr>
          <a:lstStyle/>
          <a:p>
            <a:r>
              <a:rPr lang="en-US" sz="4400" dirty="0"/>
              <a:t>Consider some general rules related to data layer</a:t>
            </a:r>
          </a:p>
        </p:txBody>
      </p:sp>
      <p:sp>
        <p:nvSpPr>
          <p:cNvPr id="3" name="Rectangle 2">
            <a:extLst>
              <a:ext uri="{FF2B5EF4-FFF2-40B4-BE49-F238E27FC236}">
                <a16:creationId xmlns:a16="http://schemas.microsoft.com/office/drawing/2014/main" id="{3E18E8CA-94E6-4384-AF60-8580AF361572}"/>
              </a:ext>
            </a:extLst>
          </p:cNvPr>
          <p:cNvSpPr/>
          <p:nvPr/>
        </p:nvSpPr>
        <p:spPr>
          <a:xfrm>
            <a:off x="386686" y="1501718"/>
            <a:ext cx="11016018" cy="5262979"/>
          </a:xfrm>
          <a:prstGeom prst="rect">
            <a:avLst/>
          </a:prstGeom>
        </p:spPr>
        <p:txBody>
          <a:bodyPr wrap="square">
            <a:spAutoFit/>
          </a:bodyPr>
          <a:lstStyle/>
          <a:p>
            <a:r>
              <a:rPr lang="en-US" sz="2800" dirty="0"/>
              <a:t>Data layer - guidelines </a:t>
            </a:r>
          </a:p>
          <a:p>
            <a:r>
              <a:rPr lang="en-US" sz="2800" dirty="0"/>
              <a:t>● For </a:t>
            </a:r>
            <a:r>
              <a:rPr lang="en-US" sz="2800" dirty="0" err="1"/>
              <a:t>ggplot</a:t>
            </a:r>
            <a:r>
              <a:rPr lang="en-US" sz="2800" dirty="0"/>
              <a:t> figures </a:t>
            </a:r>
            <a:r>
              <a:rPr lang="en-US" sz="2800" dirty="0">
                <a:solidFill>
                  <a:srgbClr val="FF0000"/>
                </a:solidFill>
              </a:rPr>
              <a:t>we normally use raw data</a:t>
            </a:r>
            <a:r>
              <a:rPr lang="en-US" sz="2800" dirty="0"/>
              <a:t>. </a:t>
            </a:r>
          </a:p>
          <a:p>
            <a:r>
              <a:rPr lang="en-US" sz="2800" dirty="0"/>
              <a:t>● Raw data - can tell underlying truth about observed phenomena. </a:t>
            </a:r>
          </a:p>
          <a:p>
            <a:r>
              <a:rPr lang="en-US" sz="2800" dirty="0"/>
              <a:t>● We provide raw data (dataset) stored as data frame or </a:t>
            </a:r>
            <a:r>
              <a:rPr lang="en-US" sz="2800" dirty="0" err="1"/>
              <a:t>tibble</a:t>
            </a:r>
            <a:r>
              <a:rPr lang="en-US" sz="2800" dirty="0"/>
              <a:t> (inside R environment). </a:t>
            </a:r>
          </a:p>
          <a:p>
            <a:r>
              <a:rPr lang="en-US" sz="2800" dirty="0"/>
              <a:t>● Data should be organized - </a:t>
            </a:r>
            <a:r>
              <a:rPr lang="en-US" sz="2800" dirty="0">
                <a:solidFill>
                  <a:srgbClr val="FF0000"/>
                </a:solidFill>
              </a:rPr>
              <a:t>tidy data</a:t>
            </a:r>
            <a:r>
              <a:rPr lang="en-US" sz="2800" dirty="0"/>
              <a:t>. </a:t>
            </a:r>
          </a:p>
          <a:p>
            <a:r>
              <a:rPr lang="en-US" sz="2800" dirty="0"/>
              <a:t>● To organize data you normally should do some pre-data </a:t>
            </a:r>
            <a:r>
              <a:rPr lang="en-US" sz="2800" dirty="0">
                <a:solidFill>
                  <a:srgbClr val="FF0000"/>
                </a:solidFill>
              </a:rPr>
              <a:t>wrangling (tidy + transformation)</a:t>
            </a:r>
            <a:r>
              <a:rPr lang="en-US" sz="2800" dirty="0"/>
              <a:t>. </a:t>
            </a:r>
          </a:p>
          <a:p>
            <a:r>
              <a:rPr lang="en-US" sz="2800" dirty="0"/>
              <a:t>● Three rules should be considered when we make dataset tidy: </a:t>
            </a:r>
          </a:p>
          <a:p>
            <a:r>
              <a:rPr lang="en-US" sz="2800" dirty="0"/>
              <a:t>	1 Each variable must have its own column! </a:t>
            </a:r>
          </a:p>
          <a:p>
            <a:r>
              <a:rPr lang="en-US" sz="2800" dirty="0"/>
              <a:t>	2 Each observation must have its own row! </a:t>
            </a:r>
          </a:p>
          <a:p>
            <a:r>
              <a:rPr lang="en-US" sz="2800" dirty="0"/>
              <a:t>	3 Each value must have its own cell!</a:t>
            </a:r>
          </a:p>
        </p:txBody>
      </p:sp>
    </p:spTree>
    <p:extLst>
      <p:ext uri="{BB962C8B-B14F-4D97-AF65-F5344CB8AC3E}">
        <p14:creationId xmlns:p14="http://schemas.microsoft.com/office/powerpoint/2010/main" val="1071882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F3B79-92FB-4886-B797-2E3CF23219E2}"/>
              </a:ext>
            </a:extLst>
          </p:cNvPr>
          <p:cNvPicPr>
            <a:picLocks noChangeAspect="1"/>
          </p:cNvPicPr>
          <p:nvPr/>
        </p:nvPicPr>
        <p:blipFill rotWithShape="1">
          <a:blip r:embed="rId2"/>
          <a:srcRect l="19254" t="31642" r="24496" b="15224"/>
          <a:stretch/>
        </p:blipFill>
        <p:spPr>
          <a:xfrm>
            <a:off x="607324" y="586853"/>
            <a:ext cx="9914561" cy="5268035"/>
          </a:xfrm>
          <a:prstGeom prst="rect">
            <a:avLst/>
          </a:prstGeom>
        </p:spPr>
      </p:pic>
      <p:sp>
        <p:nvSpPr>
          <p:cNvPr id="3" name="Rectangle 2">
            <a:extLst>
              <a:ext uri="{FF2B5EF4-FFF2-40B4-BE49-F238E27FC236}">
                <a16:creationId xmlns:a16="http://schemas.microsoft.com/office/drawing/2014/main" id="{C85CFC8B-44C2-4EDB-8772-AC213EC759E1}"/>
              </a:ext>
            </a:extLst>
          </p:cNvPr>
          <p:cNvSpPr/>
          <p:nvPr/>
        </p:nvSpPr>
        <p:spPr>
          <a:xfrm>
            <a:off x="743803" y="1787857"/>
            <a:ext cx="11013743" cy="42239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3D56B3-2AEB-44B6-8973-E699FECD593C}"/>
              </a:ext>
            </a:extLst>
          </p:cNvPr>
          <p:cNvSpPr txBox="1"/>
          <p:nvPr/>
        </p:nvSpPr>
        <p:spPr>
          <a:xfrm>
            <a:off x="3869055" y="568960"/>
            <a:ext cx="3505833" cy="769441"/>
          </a:xfrm>
          <a:prstGeom prst="rect">
            <a:avLst/>
          </a:prstGeom>
          <a:noFill/>
        </p:spPr>
        <p:txBody>
          <a:bodyPr wrap="none" rtlCol="0">
            <a:spAutoFit/>
          </a:bodyPr>
          <a:lstStyle/>
          <a:p>
            <a:pPr algn="ctr"/>
            <a:r>
              <a:rPr lang="en-US" sz="4400" dirty="0"/>
              <a:t>Missing values</a:t>
            </a:r>
          </a:p>
        </p:txBody>
      </p:sp>
      <p:sp>
        <p:nvSpPr>
          <p:cNvPr id="3" name="TextBox 2">
            <a:extLst>
              <a:ext uri="{FF2B5EF4-FFF2-40B4-BE49-F238E27FC236}">
                <a16:creationId xmlns:a16="http://schemas.microsoft.com/office/drawing/2014/main" id="{1FFAA537-381B-42DD-808A-95846C93E3F0}"/>
              </a:ext>
            </a:extLst>
          </p:cNvPr>
          <p:cNvSpPr txBox="1"/>
          <p:nvPr/>
        </p:nvSpPr>
        <p:spPr>
          <a:xfrm>
            <a:off x="518160" y="2296160"/>
            <a:ext cx="10491462" cy="2246769"/>
          </a:xfrm>
          <a:prstGeom prst="rect">
            <a:avLst/>
          </a:prstGeom>
          <a:noFill/>
        </p:spPr>
        <p:txBody>
          <a:bodyPr wrap="none" rtlCol="0">
            <a:spAutoFit/>
          </a:bodyPr>
          <a:lstStyle/>
          <a:p>
            <a:pPr marL="285750" indent="-285750">
              <a:buFont typeface="Arial" panose="020B0604020202020204" pitchFamily="34" charset="0"/>
              <a:buChar char="•"/>
            </a:pPr>
            <a:r>
              <a:rPr lang="en-US" sz="2800" dirty="0"/>
              <a:t>Extract missing values</a:t>
            </a:r>
          </a:p>
          <a:p>
            <a:pPr marL="285750" indent="-285750">
              <a:buFont typeface="Arial" panose="020B0604020202020204" pitchFamily="34" charset="0"/>
              <a:buChar char="•"/>
            </a:pPr>
            <a:r>
              <a:rPr lang="en-US" sz="2800" dirty="0"/>
              <a:t>Replace the missing values with zeros </a:t>
            </a:r>
          </a:p>
          <a:p>
            <a:pPr marL="285750" indent="-285750">
              <a:buFont typeface="Arial" panose="020B0604020202020204" pitchFamily="34" charset="0"/>
              <a:buChar char="•"/>
            </a:pPr>
            <a:r>
              <a:rPr lang="en-US" sz="2800" dirty="0"/>
              <a:t>Replace the missing values with the average of the values on the row</a:t>
            </a:r>
          </a:p>
          <a:p>
            <a:pPr marL="285750" indent="-285750">
              <a:buFont typeface="Arial" panose="020B0604020202020204" pitchFamily="34" charset="0"/>
              <a:buChar char="•"/>
            </a:pPr>
            <a:r>
              <a:rPr lang="en-US" sz="2800" dirty="0"/>
              <a:t>Replace the missing values with the lowest value in the data set</a:t>
            </a:r>
          </a:p>
          <a:p>
            <a:pPr marL="285750" indent="-285750">
              <a:buFont typeface="Arial" panose="020B0604020202020204" pitchFamily="34" charset="0"/>
              <a:buChar char="•"/>
            </a:pPr>
            <a:r>
              <a:rPr lang="en-US" sz="2800" dirty="0"/>
              <a:t>Using prediction </a:t>
            </a:r>
          </a:p>
        </p:txBody>
      </p:sp>
    </p:spTree>
    <p:extLst>
      <p:ext uri="{BB962C8B-B14F-4D97-AF65-F5344CB8AC3E}">
        <p14:creationId xmlns:p14="http://schemas.microsoft.com/office/powerpoint/2010/main" val="2705188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335"/>
          <a:stretch/>
        </p:blipFill>
        <p:spPr>
          <a:xfrm>
            <a:off x="217057" y="2149392"/>
            <a:ext cx="11322827" cy="4651087"/>
          </a:xfrm>
          <a:prstGeom prst="rect">
            <a:avLst/>
          </a:prstGeom>
        </p:spPr>
      </p:pic>
      <p:sp>
        <p:nvSpPr>
          <p:cNvPr id="4" name="TextBox 3"/>
          <p:cNvSpPr txBox="1"/>
          <p:nvPr/>
        </p:nvSpPr>
        <p:spPr>
          <a:xfrm>
            <a:off x="112884" y="960278"/>
            <a:ext cx="11322828" cy="1384995"/>
          </a:xfrm>
          <a:prstGeom prst="rect">
            <a:avLst/>
          </a:prstGeom>
          <a:noFill/>
        </p:spPr>
        <p:txBody>
          <a:bodyPr wrap="square" rtlCol="0">
            <a:spAutoFit/>
          </a:bodyPr>
          <a:lstStyle/>
          <a:p>
            <a:r>
              <a:rPr lang="en-US" sz="2800" dirty="0">
                <a:cs typeface="Times New Roman" panose="02020603050405020304" pitchFamily="18" charset="0"/>
              </a:rPr>
              <a:t>If you intended to use statistical test that assumes the data have a Normal distribution and/or equal variance, you can transform the data or use non-parametric test. </a:t>
            </a:r>
          </a:p>
        </p:txBody>
      </p:sp>
      <p:sp>
        <p:nvSpPr>
          <p:cNvPr id="5" name="TextBox 4"/>
          <p:cNvSpPr txBox="1"/>
          <p:nvPr/>
        </p:nvSpPr>
        <p:spPr>
          <a:xfrm>
            <a:off x="2899962" y="145000"/>
            <a:ext cx="6401817" cy="769441"/>
          </a:xfrm>
          <a:prstGeom prst="rect">
            <a:avLst/>
          </a:prstGeom>
          <a:noFill/>
        </p:spPr>
        <p:txBody>
          <a:bodyPr wrap="none" rtlCol="0">
            <a:spAutoFit/>
          </a:bodyPr>
          <a:lstStyle/>
          <a:p>
            <a:r>
              <a:rPr lang="en-US" sz="4400" dirty="0">
                <a:cs typeface="Times New Roman" panose="02020603050405020304" pitchFamily="18" charset="0"/>
              </a:rPr>
              <a:t>Log Transformation of Data</a:t>
            </a:r>
          </a:p>
        </p:txBody>
      </p:sp>
    </p:spTree>
    <p:extLst>
      <p:ext uri="{BB962C8B-B14F-4D97-AF65-F5344CB8AC3E}">
        <p14:creationId xmlns:p14="http://schemas.microsoft.com/office/powerpoint/2010/main" val="1410157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56713" y="1571828"/>
                <a:ext cx="1034321" cy="3704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lumMod val="65000"/>
                                  <a:lumOff val="35000"/>
                                </a:schemeClr>
                              </a:solidFill>
                              <a:latin typeface="Cambria Math" panose="02040503050406030204" pitchFamily="18" charset="0"/>
                            </a:rPr>
                          </m:ctrlPr>
                        </m:sSupPr>
                        <m:e>
                          <m:r>
                            <a:rPr lang="en-US" i="1">
                              <a:solidFill>
                                <a:schemeClr val="tx1">
                                  <a:lumMod val="65000"/>
                                  <a:lumOff val="35000"/>
                                </a:schemeClr>
                              </a:solidFill>
                              <a:latin typeface="Cambria Math" panose="02040503050406030204" pitchFamily="18" charset="0"/>
                            </a:rPr>
                            <m:t>𝑦</m:t>
                          </m:r>
                        </m:e>
                        <m:sup>
                          <m:r>
                            <a:rPr lang="en-US" i="0">
                              <a:solidFill>
                                <a:schemeClr val="tx1">
                                  <a:lumMod val="65000"/>
                                  <a:lumOff val="35000"/>
                                </a:schemeClr>
                              </a:solidFill>
                              <a:latin typeface="Cambria Math" panose="02040503050406030204" pitchFamily="18" charset="0"/>
                            </a:rPr>
                            <m:t>′</m:t>
                          </m:r>
                        </m:sup>
                      </m:sSup>
                      <m:r>
                        <a:rPr lang="en-US" i="0">
                          <a:solidFill>
                            <a:schemeClr val="tx1">
                              <a:lumMod val="65000"/>
                              <a:lumOff val="35000"/>
                            </a:schemeClr>
                          </a:solidFill>
                          <a:latin typeface="Cambria Math" panose="02040503050406030204" pitchFamily="18" charset="0"/>
                        </a:rPr>
                        <m:t>=</m:t>
                      </m:r>
                      <m:rad>
                        <m:radPr>
                          <m:degHide m:val="on"/>
                          <m:ctrlPr>
                            <a:rPr lang="en-US" i="1">
                              <a:solidFill>
                                <a:schemeClr val="tx1">
                                  <a:lumMod val="65000"/>
                                  <a:lumOff val="35000"/>
                                </a:schemeClr>
                              </a:solidFill>
                              <a:latin typeface="Cambria Math" panose="02040503050406030204" pitchFamily="18" charset="0"/>
                            </a:rPr>
                          </m:ctrlPr>
                        </m:radPr>
                        <m:deg/>
                        <m:e>
                          <m:r>
                            <a:rPr lang="en-US" i="1">
                              <a:solidFill>
                                <a:schemeClr val="tx1">
                                  <a:lumMod val="65000"/>
                                  <a:lumOff val="35000"/>
                                </a:schemeClr>
                              </a:solidFill>
                              <a:latin typeface="Cambria Math" panose="02040503050406030204" pitchFamily="18" charset="0"/>
                            </a:rPr>
                            <m:t>𝑦</m:t>
                          </m:r>
                        </m:e>
                      </m:rad>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56713" y="1571828"/>
                <a:ext cx="1034321" cy="370422"/>
              </a:xfrm>
              <a:prstGeom prst="rect">
                <a:avLst/>
              </a:prstGeom>
              <a:blipFill>
                <a:blip r:embed="rId2"/>
                <a:stretch>
                  <a:fillRect b="-6557"/>
                </a:stretch>
              </a:blipFill>
            </p:spPr>
            <p:txBody>
              <a:bodyPr/>
              <a:lstStyle/>
              <a:p>
                <a:r>
                  <a:rPr lang="en-US">
                    <a:noFill/>
                  </a:rPr>
                  <a:t> </a:t>
                </a:r>
              </a:p>
            </p:txBody>
          </p:sp>
        </mc:Fallback>
      </mc:AlternateContent>
      <p:sp>
        <p:nvSpPr>
          <p:cNvPr id="3" name="TextBox 2"/>
          <p:cNvSpPr txBox="1"/>
          <p:nvPr/>
        </p:nvSpPr>
        <p:spPr>
          <a:xfrm>
            <a:off x="638827" y="964504"/>
            <a:ext cx="4536755" cy="523220"/>
          </a:xfrm>
          <a:prstGeom prst="rect">
            <a:avLst/>
          </a:prstGeom>
          <a:noFill/>
        </p:spPr>
        <p:txBody>
          <a:bodyPr wrap="none" rtlCol="0">
            <a:spAutoFit/>
          </a:bodyPr>
          <a:lstStyle/>
          <a:p>
            <a:pPr marL="285750" indent="-285750">
              <a:buFont typeface="Wingdings" panose="05000000000000000000" pitchFamily="2" charset="2"/>
              <a:buChar char="Ø"/>
            </a:pPr>
            <a:r>
              <a:rPr lang="en-US" sz="2800" dirty="0">
                <a:cs typeface="Times New Roman" panose="02020603050405020304" pitchFamily="18" charset="0"/>
              </a:rPr>
              <a:t>Square root transformation </a:t>
            </a:r>
          </a:p>
        </p:txBody>
      </p:sp>
      <p:sp>
        <p:nvSpPr>
          <p:cNvPr id="4" name="TextBox 3"/>
          <p:cNvSpPr txBox="1"/>
          <p:nvPr/>
        </p:nvSpPr>
        <p:spPr>
          <a:xfrm>
            <a:off x="638827" y="2068732"/>
            <a:ext cx="5468548" cy="523220"/>
          </a:xfrm>
          <a:prstGeom prst="rect">
            <a:avLst/>
          </a:prstGeom>
          <a:noFill/>
        </p:spPr>
        <p:txBody>
          <a:bodyPr wrap="none" rtlCol="0">
            <a:spAutoFit/>
          </a:bodyPr>
          <a:lstStyle/>
          <a:p>
            <a:pPr marL="285750" indent="-285750">
              <a:buFont typeface="Wingdings" panose="05000000000000000000" pitchFamily="2" charset="2"/>
              <a:buChar char="Ø"/>
            </a:pPr>
            <a:r>
              <a:rPr lang="en-US" sz="2800" dirty="0">
                <a:cs typeface="Times New Roman" panose="02020603050405020304" pitchFamily="18" charset="0"/>
              </a:rPr>
              <a:t>Angular or arcsine transformation </a:t>
            </a:r>
          </a:p>
        </p:txBody>
      </p:sp>
      <mc:AlternateContent xmlns:mc="http://schemas.openxmlformats.org/markup-compatibility/2006" xmlns:a14="http://schemas.microsoft.com/office/drawing/2010/main">
        <mc:Choice Requires="a14">
          <p:sp>
            <p:nvSpPr>
              <p:cNvPr id="5" name="Rectangle 4"/>
              <p:cNvSpPr/>
              <p:nvPr/>
            </p:nvSpPr>
            <p:spPr>
              <a:xfrm>
                <a:off x="638827" y="2737895"/>
                <a:ext cx="1581650" cy="3753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lumMod val="65000"/>
                                  <a:lumOff val="35000"/>
                                </a:schemeClr>
                              </a:solidFill>
                              <a:latin typeface="Cambria Math" panose="02040503050406030204" pitchFamily="18" charset="0"/>
                            </a:rPr>
                          </m:ctrlPr>
                        </m:sSupPr>
                        <m:e>
                          <m:r>
                            <a:rPr lang="en-US" i="1">
                              <a:solidFill>
                                <a:schemeClr val="tx1">
                                  <a:lumMod val="65000"/>
                                  <a:lumOff val="35000"/>
                                </a:schemeClr>
                              </a:solidFill>
                              <a:latin typeface="Cambria Math" panose="02040503050406030204" pitchFamily="18" charset="0"/>
                            </a:rPr>
                            <m:t>𝑦</m:t>
                          </m:r>
                        </m:e>
                        <m:sup>
                          <m:r>
                            <a:rPr lang="en-US" i="0">
                              <a:solidFill>
                                <a:schemeClr val="tx1">
                                  <a:lumMod val="65000"/>
                                  <a:lumOff val="35000"/>
                                </a:schemeClr>
                              </a:solidFill>
                              <a:latin typeface="Cambria Math" panose="02040503050406030204" pitchFamily="18" charset="0"/>
                            </a:rPr>
                            <m:t>′</m:t>
                          </m:r>
                        </m:sup>
                      </m:sSup>
                      <m:r>
                        <a:rPr lang="en-US" i="0">
                          <a:solidFill>
                            <a:schemeClr val="tx1">
                              <a:lumMod val="65000"/>
                              <a:lumOff val="35000"/>
                            </a:schemeClr>
                          </a:solidFill>
                          <a:latin typeface="Cambria Math" panose="02040503050406030204" pitchFamily="18" charset="0"/>
                        </a:rPr>
                        <m:t>=</m:t>
                      </m:r>
                      <m:sSup>
                        <m:sSupPr>
                          <m:ctrlPr>
                            <a:rPr lang="en-US" i="1">
                              <a:solidFill>
                                <a:schemeClr val="tx1">
                                  <a:lumMod val="65000"/>
                                  <a:lumOff val="35000"/>
                                </a:schemeClr>
                              </a:solidFill>
                              <a:latin typeface="Cambria Math" panose="02040503050406030204" pitchFamily="18" charset="0"/>
                            </a:rPr>
                          </m:ctrlPr>
                        </m:sSupPr>
                        <m:e>
                          <m:r>
                            <a:rPr lang="en-US" i="1">
                              <a:solidFill>
                                <a:schemeClr val="tx1">
                                  <a:lumMod val="65000"/>
                                  <a:lumOff val="35000"/>
                                </a:schemeClr>
                              </a:solidFill>
                              <a:latin typeface="Cambria Math" panose="02040503050406030204" pitchFamily="18" charset="0"/>
                            </a:rPr>
                            <m:t>𝑠𝑖𝑛</m:t>
                          </m:r>
                        </m:e>
                        <m:sup>
                          <m:r>
                            <a:rPr lang="en-US" i="0">
                              <a:solidFill>
                                <a:schemeClr val="tx1">
                                  <a:lumMod val="65000"/>
                                  <a:lumOff val="35000"/>
                                </a:schemeClr>
                              </a:solidFill>
                              <a:latin typeface="Cambria Math" panose="02040503050406030204" pitchFamily="18" charset="0"/>
                            </a:rPr>
                            <m:t>−1</m:t>
                          </m:r>
                        </m:sup>
                      </m:sSup>
                      <m:rad>
                        <m:radPr>
                          <m:degHide m:val="on"/>
                          <m:ctrlPr>
                            <a:rPr lang="en-US" i="1">
                              <a:solidFill>
                                <a:schemeClr val="tx1">
                                  <a:lumMod val="65000"/>
                                  <a:lumOff val="35000"/>
                                </a:schemeClr>
                              </a:solidFill>
                              <a:latin typeface="Cambria Math" panose="02040503050406030204" pitchFamily="18" charset="0"/>
                            </a:rPr>
                          </m:ctrlPr>
                        </m:radPr>
                        <m:deg/>
                        <m:e>
                          <m:r>
                            <a:rPr lang="en-US" i="1">
                              <a:solidFill>
                                <a:schemeClr val="tx1">
                                  <a:lumMod val="65000"/>
                                  <a:lumOff val="35000"/>
                                </a:schemeClr>
                              </a:solidFill>
                              <a:latin typeface="Cambria Math" panose="02040503050406030204" pitchFamily="18" charset="0"/>
                            </a:rPr>
                            <m:t>𝑦</m:t>
                          </m:r>
                        </m:e>
                      </m:rad>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38827" y="2737895"/>
                <a:ext cx="1581650" cy="375359"/>
              </a:xfrm>
              <a:prstGeom prst="rect">
                <a:avLst/>
              </a:prstGeom>
              <a:blipFill>
                <a:blip r:embed="rId3"/>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963347" y="2742832"/>
                <a:ext cx="1695528" cy="3704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lumMod val="65000"/>
                                  <a:lumOff val="35000"/>
                                </a:schemeClr>
                              </a:solidFill>
                              <a:latin typeface="Cambria Math" panose="02040503050406030204" pitchFamily="18" charset="0"/>
                            </a:rPr>
                          </m:ctrlPr>
                        </m:sSupPr>
                        <m:e>
                          <m:r>
                            <a:rPr lang="en-US" i="1">
                              <a:solidFill>
                                <a:schemeClr val="tx1">
                                  <a:lumMod val="65000"/>
                                  <a:lumOff val="35000"/>
                                </a:schemeClr>
                              </a:solidFill>
                              <a:latin typeface="Cambria Math" panose="02040503050406030204" pitchFamily="18" charset="0"/>
                            </a:rPr>
                            <m:t>𝑦</m:t>
                          </m:r>
                        </m:e>
                        <m:sup>
                          <m:r>
                            <a:rPr lang="en-US" i="0">
                              <a:solidFill>
                                <a:schemeClr val="tx1">
                                  <a:lumMod val="65000"/>
                                  <a:lumOff val="35000"/>
                                </a:schemeClr>
                              </a:solidFill>
                              <a:latin typeface="Cambria Math" panose="02040503050406030204" pitchFamily="18" charset="0"/>
                            </a:rPr>
                            <m:t>′</m:t>
                          </m:r>
                        </m:sup>
                      </m:sSup>
                      <m:r>
                        <a:rPr lang="en-US" i="0">
                          <a:solidFill>
                            <a:schemeClr val="tx1">
                              <a:lumMod val="65000"/>
                              <a:lumOff val="35000"/>
                            </a:schemeClr>
                          </a:solidFill>
                          <a:latin typeface="Cambria Math" panose="02040503050406030204" pitchFamily="18" charset="0"/>
                        </a:rPr>
                        <m:t>=</m:t>
                      </m:r>
                      <m:r>
                        <a:rPr lang="en-US" i="1">
                          <a:solidFill>
                            <a:schemeClr val="tx1">
                              <a:lumMod val="65000"/>
                              <a:lumOff val="35000"/>
                            </a:schemeClr>
                          </a:solidFill>
                          <a:latin typeface="Cambria Math" panose="02040503050406030204" pitchFamily="18" charset="0"/>
                        </a:rPr>
                        <m:t>𝑎𝑟𝑐𝑠𝑖𝑛</m:t>
                      </m:r>
                      <m:rad>
                        <m:radPr>
                          <m:degHide m:val="on"/>
                          <m:ctrlPr>
                            <a:rPr lang="en-US" i="1">
                              <a:solidFill>
                                <a:schemeClr val="tx1">
                                  <a:lumMod val="65000"/>
                                  <a:lumOff val="35000"/>
                                </a:schemeClr>
                              </a:solidFill>
                              <a:latin typeface="Cambria Math" panose="02040503050406030204" pitchFamily="18" charset="0"/>
                            </a:rPr>
                          </m:ctrlPr>
                        </m:radPr>
                        <m:deg/>
                        <m:e>
                          <m:r>
                            <a:rPr lang="en-US" i="1">
                              <a:solidFill>
                                <a:schemeClr val="tx1">
                                  <a:lumMod val="65000"/>
                                  <a:lumOff val="35000"/>
                                </a:schemeClr>
                              </a:solidFill>
                              <a:latin typeface="Cambria Math" panose="02040503050406030204" pitchFamily="18" charset="0"/>
                            </a:rPr>
                            <m:t>𝑦</m:t>
                          </m:r>
                        </m:e>
                      </m:rad>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963347" y="2742832"/>
                <a:ext cx="1695528" cy="370422"/>
              </a:xfrm>
              <a:prstGeom prst="rect">
                <a:avLst/>
              </a:prstGeom>
              <a:blipFill>
                <a:blip r:embed="rId4"/>
                <a:stretch>
                  <a:fillRect b="-6557"/>
                </a:stretch>
              </a:blipFill>
            </p:spPr>
            <p:txBody>
              <a:bodyPr/>
              <a:lstStyle/>
              <a:p>
                <a:r>
                  <a:rPr lang="en-US">
                    <a:noFill/>
                  </a:rPr>
                  <a:t> </a:t>
                </a:r>
              </a:p>
            </p:txBody>
          </p:sp>
        </mc:Fallback>
      </mc:AlternateContent>
      <p:sp>
        <p:nvSpPr>
          <p:cNvPr id="7" name="TextBox 6"/>
          <p:cNvSpPr txBox="1"/>
          <p:nvPr/>
        </p:nvSpPr>
        <p:spPr>
          <a:xfrm>
            <a:off x="2398590" y="2750216"/>
            <a:ext cx="386644" cy="369332"/>
          </a:xfrm>
          <a:prstGeom prst="rect">
            <a:avLst/>
          </a:prstGeom>
          <a:noFill/>
        </p:spPr>
        <p:txBody>
          <a:bodyPr wrap="none" rtlCol="0">
            <a:spAutoFit/>
          </a:bodyPr>
          <a:lstStyle/>
          <a:p>
            <a:r>
              <a:rPr lang="en-US" dirty="0">
                <a:solidFill>
                  <a:schemeClr val="tx1">
                    <a:lumMod val="65000"/>
                    <a:lumOff val="35000"/>
                  </a:schemeClr>
                </a:solidFill>
              </a:rPr>
              <a:t>or</a:t>
            </a:r>
          </a:p>
        </p:txBody>
      </p:sp>
      <p:sp>
        <p:nvSpPr>
          <p:cNvPr id="8" name="TextBox 7"/>
          <p:cNvSpPr txBox="1"/>
          <p:nvPr/>
        </p:nvSpPr>
        <p:spPr>
          <a:xfrm>
            <a:off x="3237612" y="-3027"/>
            <a:ext cx="5472075" cy="769441"/>
          </a:xfrm>
          <a:prstGeom prst="rect">
            <a:avLst/>
          </a:prstGeom>
          <a:noFill/>
        </p:spPr>
        <p:txBody>
          <a:bodyPr wrap="none" rtlCol="0">
            <a:spAutoFit/>
          </a:bodyPr>
          <a:lstStyle/>
          <a:p>
            <a:r>
              <a:rPr lang="en-US" sz="4400" dirty="0">
                <a:cs typeface="Times New Roman" panose="02020603050405020304" pitchFamily="18" charset="0"/>
              </a:rPr>
              <a:t>Transformation of Data</a:t>
            </a:r>
          </a:p>
        </p:txBody>
      </p:sp>
      <p:sp>
        <p:nvSpPr>
          <p:cNvPr id="9" name="TextBox 8"/>
          <p:cNvSpPr txBox="1"/>
          <p:nvPr/>
        </p:nvSpPr>
        <p:spPr>
          <a:xfrm>
            <a:off x="638827" y="3423727"/>
            <a:ext cx="4081567" cy="523220"/>
          </a:xfrm>
          <a:prstGeom prst="rect">
            <a:avLst/>
          </a:prstGeom>
          <a:noFill/>
        </p:spPr>
        <p:txBody>
          <a:bodyPr wrap="none" rtlCol="0">
            <a:spAutoFit/>
          </a:bodyPr>
          <a:lstStyle/>
          <a:p>
            <a:pPr marL="285750" indent="-285750">
              <a:buFont typeface="Wingdings" panose="05000000000000000000" pitchFamily="2" charset="2"/>
              <a:buChar char="Ø"/>
            </a:pPr>
            <a:r>
              <a:rPr lang="en-US" sz="2800" dirty="0">
                <a:cs typeface="Times New Roman" panose="02020603050405020304" pitchFamily="18" charset="0"/>
              </a:rPr>
              <a:t>Box-Cox transformation </a:t>
            </a:r>
          </a:p>
        </p:txBody>
      </p:sp>
      <mc:AlternateContent xmlns:mc="http://schemas.openxmlformats.org/markup-compatibility/2006" xmlns:a14="http://schemas.microsoft.com/office/drawing/2010/main">
        <mc:Choice Requires="a14">
          <p:sp>
            <p:nvSpPr>
              <p:cNvPr id="10" name="Rectangle 9"/>
              <p:cNvSpPr/>
              <p:nvPr/>
            </p:nvSpPr>
            <p:spPr>
              <a:xfrm>
                <a:off x="699534" y="4073361"/>
                <a:ext cx="1892378" cy="382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lumMod val="65000"/>
                                  <a:lumOff val="35000"/>
                                </a:schemeClr>
                              </a:solidFill>
                              <a:latin typeface="Cambria Math" panose="02040503050406030204" pitchFamily="18" charset="0"/>
                            </a:rPr>
                          </m:ctrlPr>
                        </m:sSupPr>
                        <m:e>
                          <m:r>
                            <a:rPr lang="en-US" i="1">
                              <a:solidFill>
                                <a:schemeClr val="tx1">
                                  <a:lumMod val="65000"/>
                                  <a:lumOff val="35000"/>
                                </a:schemeClr>
                              </a:solidFill>
                              <a:latin typeface="Cambria Math" panose="02040503050406030204" pitchFamily="18" charset="0"/>
                            </a:rPr>
                            <m:t>𝑦</m:t>
                          </m:r>
                        </m:e>
                        <m:sup>
                          <m:r>
                            <a:rPr lang="en-US" i="0">
                              <a:solidFill>
                                <a:schemeClr val="tx1">
                                  <a:lumMod val="65000"/>
                                  <a:lumOff val="35000"/>
                                </a:schemeClr>
                              </a:solidFill>
                              <a:latin typeface="Cambria Math" panose="02040503050406030204" pitchFamily="18" charset="0"/>
                            </a:rPr>
                            <m:t>′</m:t>
                          </m:r>
                        </m:sup>
                      </m:sSup>
                      <m:r>
                        <a:rPr lang="en-US" i="0">
                          <a:solidFill>
                            <a:schemeClr val="tx1">
                              <a:lumMod val="65000"/>
                              <a:lumOff val="35000"/>
                            </a:schemeClr>
                          </a:solidFill>
                          <a:latin typeface="Cambria Math" panose="02040503050406030204" pitchFamily="18" charset="0"/>
                        </a:rPr>
                        <m:t>=(</m:t>
                      </m:r>
                      <m:sSup>
                        <m:sSupPr>
                          <m:ctrlPr>
                            <a:rPr lang="en-US" i="1">
                              <a:solidFill>
                                <a:schemeClr val="tx1">
                                  <a:lumMod val="65000"/>
                                  <a:lumOff val="35000"/>
                                </a:schemeClr>
                              </a:solidFill>
                              <a:latin typeface="Cambria Math" panose="02040503050406030204" pitchFamily="18" charset="0"/>
                            </a:rPr>
                          </m:ctrlPr>
                        </m:sSupPr>
                        <m:e>
                          <m:r>
                            <a:rPr lang="en-US" i="1">
                              <a:solidFill>
                                <a:schemeClr val="tx1">
                                  <a:lumMod val="65000"/>
                                  <a:lumOff val="35000"/>
                                </a:schemeClr>
                              </a:solidFill>
                              <a:latin typeface="Cambria Math" panose="02040503050406030204" pitchFamily="18" charset="0"/>
                            </a:rPr>
                            <m:t>𝑦</m:t>
                          </m:r>
                        </m:e>
                        <m:sup>
                          <m:r>
                            <a:rPr lang="en-US" i="1">
                              <a:solidFill>
                                <a:schemeClr val="tx1">
                                  <a:lumMod val="65000"/>
                                  <a:lumOff val="35000"/>
                                </a:schemeClr>
                              </a:solidFill>
                              <a:latin typeface="Cambria Math" panose="02040503050406030204" pitchFamily="18" charset="0"/>
                            </a:rPr>
                            <m:t>𝜆</m:t>
                          </m:r>
                        </m:sup>
                      </m:sSup>
                      <m:r>
                        <a:rPr lang="en-US" i="0">
                          <a:solidFill>
                            <a:schemeClr val="tx1">
                              <a:lumMod val="65000"/>
                              <a:lumOff val="35000"/>
                            </a:schemeClr>
                          </a:solidFill>
                          <a:latin typeface="Cambria Math" panose="02040503050406030204" pitchFamily="18" charset="0"/>
                        </a:rPr>
                        <m:t>−1</m:t>
                      </m:r>
                      <m:f>
                        <m:fPr>
                          <m:type m:val="lin"/>
                          <m:ctrlPr>
                            <a:rPr lang="en-US" i="1">
                              <a:solidFill>
                                <a:schemeClr val="tx1">
                                  <a:lumMod val="65000"/>
                                  <a:lumOff val="35000"/>
                                </a:schemeClr>
                              </a:solidFill>
                              <a:latin typeface="Cambria Math" panose="02040503050406030204" pitchFamily="18" charset="0"/>
                            </a:rPr>
                          </m:ctrlPr>
                        </m:fPr>
                        <m:num>
                          <m:r>
                            <a:rPr lang="en-US" i="0">
                              <a:solidFill>
                                <a:schemeClr val="tx1">
                                  <a:lumMod val="65000"/>
                                  <a:lumOff val="35000"/>
                                </a:schemeClr>
                              </a:solidFill>
                              <a:latin typeface="Cambria Math" panose="02040503050406030204" pitchFamily="18" charset="0"/>
                            </a:rPr>
                            <m:t>)</m:t>
                          </m:r>
                        </m:num>
                        <m:den>
                          <m:r>
                            <a:rPr lang="en-US" i="1">
                              <a:solidFill>
                                <a:schemeClr val="tx1">
                                  <a:lumMod val="65000"/>
                                  <a:lumOff val="35000"/>
                                </a:schemeClr>
                              </a:solidFill>
                              <a:latin typeface="Cambria Math" panose="02040503050406030204" pitchFamily="18" charset="0"/>
                            </a:rPr>
                            <m:t>𝜆</m:t>
                          </m:r>
                        </m:den>
                      </m:f>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699534" y="4073361"/>
                <a:ext cx="1892378" cy="382284"/>
              </a:xfrm>
              <a:prstGeom prst="rect">
                <a:avLst/>
              </a:prstGeom>
              <a:blipFill>
                <a:blip r:embed="rId5"/>
                <a:stretch>
                  <a:fillRect t="-107937" r="-25484" b="-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56713" y="4551281"/>
                <a:ext cx="11119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solidFill>
                                <a:schemeClr val="tx1">
                                  <a:lumMod val="65000"/>
                                  <a:lumOff val="35000"/>
                                </a:schemeClr>
                              </a:solidFill>
                              <a:latin typeface="Cambria Math" panose="02040503050406030204" pitchFamily="18" charset="0"/>
                            </a:rPr>
                          </m:ctrlPr>
                        </m:sSupPr>
                        <m:e>
                          <m:r>
                            <a:rPr lang="en-US" i="1">
                              <a:solidFill>
                                <a:schemeClr val="tx1">
                                  <a:lumMod val="65000"/>
                                  <a:lumOff val="35000"/>
                                </a:schemeClr>
                              </a:solidFill>
                              <a:latin typeface="Cambria Math" panose="02040503050406030204" pitchFamily="18" charset="0"/>
                            </a:rPr>
                            <m:t>𝑦</m:t>
                          </m:r>
                        </m:e>
                        <m:sup>
                          <m:r>
                            <a:rPr lang="en-US" i="0">
                              <a:solidFill>
                                <a:schemeClr val="tx1">
                                  <a:lumMod val="65000"/>
                                  <a:lumOff val="35000"/>
                                </a:schemeClr>
                              </a:solidFill>
                              <a:latin typeface="Cambria Math" panose="02040503050406030204" pitchFamily="18" charset="0"/>
                            </a:rPr>
                            <m:t>′</m:t>
                          </m:r>
                        </m:sup>
                      </m:sSup>
                      <m:r>
                        <a:rPr lang="en-US" i="0">
                          <a:solidFill>
                            <a:schemeClr val="tx1">
                              <a:lumMod val="65000"/>
                              <a:lumOff val="35000"/>
                            </a:schemeClr>
                          </a:solidFill>
                          <a:latin typeface="Cambria Math" panose="02040503050406030204" pitchFamily="18" charset="0"/>
                        </a:rPr>
                        <m:t>=</m:t>
                      </m:r>
                      <m:func>
                        <m:funcPr>
                          <m:ctrlPr>
                            <a:rPr lang="en-US" i="1">
                              <a:solidFill>
                                <a:schemeClr val="tx1">
                                  <a:lumMod val="65000"/>
                                  <a:lumOff val="35000"/>
                                </a:schemeClr>
                              </a:solidFill>
                              <a:latin typeface="Cambria Math" panose="02040503050406030204" pitchFamily="18" charset="0"/>
                            </a:rPr>
                          </m:ctrlPr>
                        </m:funcPr>
                        <m:fName>
                          <m:r>
                            <m:rPr>
                              <m:sty m:val="p"/>
                            </m:rPr>
                            <a:rPr lang="en-US" i="0">
                              <a:solidFill>
                                <a:schemeClr val="tx1">
                                  <a:lumMod val="65000"/>
                                  <a:lumOff val="35000"/>
                                </a:schemeClr>
                              </a:solidFill>
                              <a:latin typeface="Cambria Math" panose="02040503050406030204" pitchFamily="18" charset="0"/>
                            </a:rPr>
                            <m:t>ln</m:t>
                          </m:r>
                        </m:fName>
                        <m:e>
                          <m:r>
                            <a:rPr lang="en-US" i="1">
                              <a:solidFill>
                                <a:schemeClr val="tx1">
                                  <a:lumMod val="65000"/>
                                  <a:lumOff val="35000"/>
                                </a:schemeClr>
                              </a:solidFill>
                              <a:latin typeface="Cambria Math" panose="02040503050406030204" pitchFamily="18" charset="0"/>
                            </a:rPr>
                            <m:t>𝑦</m:t>
                          </m:r>
                        </m:e>
                      </m:func>
                    </m:oMath>
                  </m:oMathPara>
                </a14:m>
                <a:endParaRPr lang="en-US" dirty="0">
                  <a:solidFill>
                    <a:schemeClr val="tx1">
                      <a:lumMod val="65000"/>
                      <a:lumOff val="35000"/>
                    </a:schemeClr>
                  </a:solidFill>
                  <a:latin typeface="Times New Roman" panose="02020603050405020304" pitchFamily="18" charset="0"/>
                  <a:cs typeface="Times New Roman" panose="02020603050405020304"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56713" y="4551281"/>
                <a:ext cx="1111971" cy="369332"/>
              </a:xfrm>
              <a:prstGeom prst="rect">
                <a:avLst/>
              </a:prstGeom>
              <a:blipFill>
                <a:blip r:embed="rId6"/>
                <a:stretch>
                  <a:fillRect b="-8333"/>
                </a:stretch>
              </a:blipFill>
            </p:spPr>
            <p:txBody>
              <a:bodyPr/>
              <a:lstStyle/>
              <a:p>
                <a:r>
                  <a:rPr lang="en-US">
                    <a:noFill/>
                  </a:rPr>
                  <a:t> </a:t>
                </a:r>
              </a:p>
            </p:txBody>
          </p:sp>
        </mc:Fallback>
      </mc:AlternateContent>
      <p:sp>
        <p:nvSpPr>
          <p:cNvPr id="12" name="Rectangle 11"/>
          <p:cNvSpPr/>
          <p:nvPr/>
        </p:nvSpPr>
        <p:spPr>
          <a:xfrm>
            <a:off x="448887" y="831273"/>
            <a:ext cx="6666808" cy="523701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843726" y="4551281"/>
            <a:ext cx="696024" cy="369332"/>
          </a:xfrm>
          <a:prstGeom prst="rect">
            <a:avLst/>
          </a:prstGeom>
          <a:noFill/>
        </p:spPr>
        <p:txBody>
          <a:bodyPr wrap="none" rtlCol="0">
            <a:spAutoFit/>
          </a:bodyPr>
          <a:lstStyle/>
          <a:p>
            <a:r>
              <a:rPr lang="en-US" dirty="0">
                <a:solidFill>
                  <a:schemeClr val="tx1">
                    <a:lumMod val="65000"/>
                    <a:lumOff val="35000"/>
                  </a:schemeClr>
                </a:solidFill>
                <a:latin typeface="Times New Roman" panose="02020603050405020304" pitchFamily="18" charset="0"/>
                <a:cs typeface="Times New Roman" panose="02020603050405020304" pitchFamily="18" charset="0"/>
              </a:rPr>
              <a:t>(</a:t>
            </a:r>
            <a:r>
              <a:rPr lang="el-GR" dirty="0">
                <a:solidFill>
                  <a:schemeClr val="tx1">
                    <a:lumMod val="65000"/>
                    <a:lumOff val="35000"/>
                  </a:schemeClr>
                </a:solidFill>
                <a:latin typeface="Times New Roman" panose="02020603050405020304" pitchFamily="18" charset="0"/>
                <a:cs typeface="Times New Roman" panose="02020603050405020304" pitchFamily="18" charset="0"/>
              </a:rPr>
              <a:t>λ</a:t>
            </a:r>
            <a:r>
              <a:rPr lang="en-US" dirty="0">
                <a:solidFill>
                  <a:schemeClr val="tx1">
                    <a:lumMod val="65000"/>
                    <a:lumOff val="35000"/>
                  </a:schemeClr>
                </a:solidFill>
                <a:latin typeface="Times New Roman" panose="02020603050405020304" pitchFamily="18" charset="0"/>
                <a:cs typeface="Times New Roman" panose="02020603050405020304" pitchFamily="18" charset="0"/>
              </a:rPr>
              <a:t>=0)</a:t>
            </a:r>
          </a:p>
        </p:txBody>
      </p:sp>
    </p:spTree>
    <p:extLst>
      <p:ext uri="{BB962C8B-B14F-4D97-AF65-F5344CB8AC3E}">
        <p14:creationId xmlns:p14="http://schemas.microsoft.com/office/powerpoint/2010/main" val="141849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BB0F2E-651F-49AA-AF66-AD265CD2D728}"/>
              </a:ext>
            </a:extLst>
          </p:cNvPr>
          <p:cNvSpPr/>
          <p:nvPr/>
        </p:nvSpPr>
        <p:spPr>
          <a:xfrm>
            <a:off x="441275" y="1346553"/>
            <a:ext cx="10337507" cy="5262979"/>
          </a:xfrm>
          <a:prstGeom prst="rect">
            <a:avLst/>
          </a:prstGeom>
        </p:spPr>
        <p:txBody>
          <a:bodyPr wrap="square">
            <a:spAutoFit/>
          </a:bodyPr>
          <a:lstStyle/>
          <a:p>
            <a:r>
              <a:rPr lang="en-US" sz="2800" dirty="0"/>
              <a:t>Library ggplot2 provides some datasets (already tidy data) we can use for exercises: </a:t>
            </a:r>
          </a:p>
          <a:p>
            <a:r>
              <a:rPr lang="en-US" sz="2800" dirty="0"/>
              <a:t>● </a:t>
            </a:r>
            <a:r>
              <a:rPr lang="en-US" sz="2800" dirty="0">
                <a:solidFill>
                  <a:srgbClr val="FF0000"/>
                </a:solidFill>
              </a:rPr>
              <a:t>diamonds Prices of round cut diamonds </a:t>
            </a:r>
          </a:p>
          <a:p>
            <a:r>
              <a:rPr lang="en-US" sz="2800" dirty="0"/>
              <a:t>● </a:t>
            </a:r>
            <a:r>
              <a:rPr lang="en-US" sz="2800" dirty="0">
                <a:solidFill>
                  <a:srgbClr val="FF0000"/>
                </a:solidFill>
              </a:rPr>
              <a:t>economics US economic time series </a:t>
            </a:r>
          </a:p>
          <a:p>
            <a:r>
              <a:rPr lang="en-US" sz="2800" dirty="0"/>
              <a:t>● </a:t>
            </a:r>
            <a:r>
              <a:rPr lang="en-US" sz="2800" dirty="0" err="1"/>
              <a:t>faithfuld</a:t>
            </a:r>
            <a:r>
              <a:rPr lang="en-US" sz="2800" dirty="0"/>
              <a:t> Density estimate of Old Faithful data </a:t>
            </a:r>
          </a:p>
          <a:p>
            <a:r>
              <a:rPr lang="en-US" sz="2800" dirty="0"/>
              <a:t>● </a:t>
            </a:r>
            <a:r>
              <a:rPr lang="en-US" sz="2800" dirty="0" err="1"/>
              <a:t>midwest</a:t>
            </a:r>
            <a:r>
              <a:rPr lang="en-US" sz="2800" dirty="0"/>
              <a:t> Midwest demographics </a:t>
            </a:r>
          </a:p>
          <a:p>
            <a:r>
              <a:rPr lang="en-US" sz="2800" dirty="0"/>
              <a:t>● </a:t>
            </a:r>
            <a:r>
              <a:rPr lang="en-US" sz="2800" dirty="0">
                <a:solidFill>
                  <a:srgbClr val="FF0000"/>
                </a:solidFill>
              </a:rPr>
              <a:t>mpg Car fuel economy data </a:t>
            </a:r>
          </a:p>
          <a:p>
            <a:r>
              <a:rPr lang="en-US" sz="2800" dirty="0"/>
              <a:t>● </a:t>
            </a:r>
            <a:r>
              <a:rPr lang="en-US" sz="2800" dirty="0" err="1"/>
              <a:t>msleep</a:t>
            </a:r>
            <a:r>
              <a:rPr lang="en-US" sz="2800" dirty="0"/>
              <a:t> Mammals sleep dataset </a:t>
            </a:r>
          </a:p>
          <a:p>
            <a:r>
              <a:rPr lang="en-US" sz="2800" dirty="0"/>
              <a:t>● </a:t>
            </a:r>
            <a:r>
              <a:rPr lang="en-US" sz="2800" dirty="0" err="1"/>
              <a:t>presidental</a:t>
            </a:r>
            <a:r>
              <a:rPr lang="en-US" sz="2800" dirty="0"/>
              <a:t> Terms of presidents from </a:t>
            </a:r>
            <a:r>
              <a:rPr lang="en-US" sz="2800" dirty="0" err="1"/>
              <a:t>eisenhower</a:t>
            </a:r>
            <a:r>
              <a:rPr lang="en-US" sz="2800" dirty="0"/>
              <a:t> to Obama</a:t>
            </a:r>
          </a:p>
          <a:p>
            <a:r>
              <a:rPr lang="en-US" sz="2800" dirty="0"/>
              <a:t> ● seals Seal movements data </a:t>
            </a:r>
          </a:p>
          <a:p>
            <a:r>
              <a:rPr lang="en-US" sz="2800" dirty="0"/>
              <a:t>● </a:t>
            </a:r>
            <a:r>
              <a:rPr lang="en-US" sz="2800" dirty="0" err="1"/>
              <a:t>txhousing</a:t>
            </a:r>
            <a:r>
              <a:rPr lang="en-US" sz="2800" dirty="0"/>
              <a:t> Housing sales </a:t>
            </a:r>
          </a:p>
          <a:p>
            <a:r>
              <a:rPr lang="en-US" sz="2800" dirty="0"/>
              <a:t>● </a:t>
            </a:r>
            <a:r>
              <a:rPr lang="en-US" sz="2800" dirty="0" err="1"/>
              <a:t>luv_colours</a:t>
            </a:r>
            <a:r>
              <a:rPr lang="en-US" sz="2800" dirty="0"/>
              <a:t> Colors in Luv space </a:t>
            </a:r>
          </a:p>
        </p:txBody>
      </p:sp>
      <p:sp>
        <p:nvSpPr>
          <p:cNvPr id="3" name="Rectangle 2">
            <a:extLst>
              <a:ext uri="{FF2B5EF4-FFF2-40B4-BE49-F238E27FC236}">
                <a16:creationId xmlns:a16="http://schemas.microsoft.com/office/drawing/2014/main" id="{6DA8D3F2-DF81-44E4-B9B9-1B5F4BE0980D}"/>
              </a:ext>
            </a:extLst>
          </p:cNvPr>
          <p:cNvSpPr/>
          <p:nvPr/>
        </p:nvSpPr>
        <p:spPr>
          <a:xfrm>
            <a:off x="2970149" y="248468"/>
            <a:ext cx="4856394" cy="769441"/>
          </a:xfrm>
          <a:prstGeom prst="rect">
            <a:avLst/>
          </a:prstGeom>
        </p:spPr>
        <p:txBody>
          <a:bodyPr wrap="none">
            <a:spAutoFit/>
          </a:bodyPr>
          <a:lstStyle/>
          <a:p>
            <a:r>
              <a:rPr lang="en-US" sz="4400" dirty="0"/>
              <a:t>ggplot2 :: </a:t>
            </a:r>
            <a:r>
              <a:rPr lang="en-US" sz="4400" u="sng" dirty="0"/>
              <a:t>DATASETS</a:t>
            </a:r>
            <a:r>
              <a:rPr lang="en-US" sz="4400" dirty="0"/>
              <a:t> </a:t>
            </a:r>
          </a:p>
        </p:txBody>
      </p:sp>
    </p:spTree>
    <p:extLst>
      <p:ext uri="{BB962C8B-B14F-4D97-AF65-F5344CB8AC3E}">
        <p14:creationId xmlns:p14="http://schemas.microsoft.com/office/powerpoint/2010/main" val="2781331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CCBC04-B63D-49DA-9293-C44632902705}"/>
              </a:ext>
            </a:extLst>
          </p:cNvPr>
          <p:cNvPicPr>
            <a:picLocks noChangeAspect="1"/>
          </p:cNvPicPr>
          <p:nvPr/>
        </p:nvPicPr>
        <p:blipFill rotWithShape="1">
          <a:blip r:embed="rId2"/>
          <a:srcRect l="19716" t="13837" r="30796" b="33940"/>
          <a:stretch/>
        </p:blipFill>
        <p:spPr>
          <a:xfrm>
            <a:off x="547254" y="434036"/>
            <a:ext cx="10091347" cy="5989928"/>
          </a:xfrm>
          <a:prstGeom prst="rect">
            <a:avLst/>
          </a:prstGeom>
        </p:spPr>
      </p:pic>
      <p:sp>
        <p:nvSpPr>
          <p:cNvPr id="3" name="Rectangle 2">
            <a:extLst>
              <a:ext uri="{FF2B5EF4-FFF2-40B4-BE49-F238E27FC236}">
                <a16:creationId xmlns:a16="http://schemas.microsoft.com/office/drawing/2014/main" id="{7B1EAA7B-99C6-4E6E-8878-B9EA3EA67F7D}"/>
              </a:ext>
            </a:extLst>
          </p:cNvPr>
          <p:cNvSpPr/>
          <p:nvPr/>
        </p:nvSpPr>
        <p:spPr>
          <a:xfrm>
            <a:off x="429491" y="2126673"/>
            <a:ext cx="11097491" cy="44819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18EA80E-2973-4496-AA57-21EFCFD3F906}"/>
              </a:ext>
            </a:extLst>
          </p:cNvPr>
          <p:cNvSpPr txBox="1"/>
          <p:nvPr/>
        </p:nvSpPr>
        <p:spPr>
          <a:xfrm>
            <a:off x="4998720" y="49315"/>
            <a:ext cx="3976794" cy="769441"/>
          </a:xfrm>
          <a:prstGeom prst="rect">
            <a:avLst/>
          </a:prstGeom>
          <a:noFill/>
        </p:spPr>
        <p:txBody>
          <a:bodyPr wrap="none" rtlCol="0">
            <a:spAutoFit/>
          </a:bodyPr>
          <a:lstStyle/>
          <a:p>
            <a:r>
              <a:rPr lang="en-US" sz="4400" dirty="0"/>
              <a:t>MPG car dataset</a:t>
            </a:r>
          </a:p>
        </p:txBody>
      </p:sp>
    </p:spTree>
    <p:extLst>
      <p:ext uri="{BB962C8B-B14F-4D97-AF65-F5344CB8AC3E}">
        <p14:creationId xmlns:p14="http://schemas.microsoft.com/office/powerpoint/2010/main" val="866773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descr="slide9hop.jpg">
            <a:extLst>
              <a:ext uri="{FF2B5EF4-FFF2-40B4-BE49-F238E27FC236}">
                <a16:creationId xmlns:a16="http://schemas.microsoft.com/office/drawing/2014/main" id="{316A35EE-1D87-46AD-8E64-E3B8AC05D1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3">
            <a:extLst>
              <a:ext uri="{FF2B5EF4-FFF2-40B4-BE49-F238E27FC236}">
                <a16:creationId xmlns:a16="http://schemas.microsoft.com/office/drawing/2014/main" id="{7246118C-5D2A-4B54-B7D3-DA27E4967078}"/>
              </a:ext>
            </a:extLst>
          </p:cNvPr>
          <p:cNvSpPr txBox="1">
            <a:spLocks noChangeArrowheads="1"/>
          </p:cNvSpPr>
          <p:nvPr/>
        </p:nvSpPr>
        <p:spPr bwMode="auto">
          <a:xfrm>
            <a:off x="1828800" y="5807075"/>
            <a:ext cx="274320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chemeClr val="bg1"/>
                </a:solidFill>
                <a:latin typeface="Helvetica" panose="020B0604020202020204" pitchFamily="34" charset="0"/>
                <a:ea typeface="MS PGothic" panose="020B0600070205080204" pitchFamily="34" charset="-128"/>
              </a:rPr>
              <a:t>Stephen Hawking</a:t>
            </a:r>
          </a:p>
          <a:p>
            <a:pPr eaLnBrk="1" hangingPunct="1">
              <a:spcBef>
                <a:spcPct val="0"/>
              </a:spcBef>
              <a:buFontTx/>
              <a:buNone/>
            </a:pPr>
            <a:r>
              <a:rPr lang="en-US" altLang="en-US" sz="1500" b="1">
                <a:solidFill>
                  <a:schemeClr val="bg1"/>
                </a:solidFill>
                <a:latin typeface="Helvetica" panose="020B0604020202020204" pitchFamily="34" charset="0"/>
                <a:ea typeface="MS PGothic" panose="020B0600070205080204" pitchFamily="34" charset="-128"/>
              </a:rPr>
              <a:t>January 23, 2000`</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8106FC-A668-4D6E-B137-C151EDEBEA25}"/>
              </a:ext>
            </a:extLst>
          </p:cNvPr>
          <p:cNvPicPr>
            <a:picLocks noChangeAspect="1"/>
          </p:cNvPicPr>
          <p:nvPr/>
        </p:nvPicPr>
        <p:blipFill rotWithShape="1">
          <a:blip r:embed="rId2"/>
          <a:srcRect l="18977" t="27676" r="29772" b="13131"/>
          <a:stretch/>
        </p:blipFill>
        <p:spPr>
          <a:xfrm>
            <a:off x="1977735" y="928253"/>
            <a:ext cx="8647531" cy="5618019"/>
          </a:xfrm>
          <a:prstGeom prst="rect">
            <a:avLst/>
          </a:prstGeom>
        </p:spPr>
      </p:pic>
    </p:spTree>
    <p:extLst>
      <p:ext uri="{BB962C8B-B14F-4D97-AF65-F5344CB8AC3E}">
        <p14:creationId xmlns:p14="http://schemas.microsoft.com/office/powerpoint/2010/main" val="3370411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0423944-7694-4FC2-9A38-E6F1DD18B34C}"/>
              </a:ext>
            </a:extLst>
          </p:cNvPr>
          <p:cNvSpPr/>
          <p:nvPr/>
        </p:nvSpPr>
        <p:spPr>
          <a:xfrm>
            <a:off x="96196" y="2561946"/>
            <a:ext cx="7054495" cy="1938992"/>
          </a:xfrm>
          <a:prstGeom prst="rect">
            <a:avLst/>
          </a:prstGeom>
        </p:spPr>
        <p:txBody>
          <a:bodyPr wrap="none">
            <a:spAutoFit/>
          </a:bodyPr>
          <a:lstStyle/>
          <a:p>
            <a:r>
              <a:rPr lang="en-US" sz="4000" dirty="0"/>
              <a:t>ggplot2 ~ syntax (add data layer) </a:t>
            </a:r>
          </a:p>
          <a:p>
            <a:endParaRPr lang="en-US" sz="4000" dirty="0"/>
          </a:p>
          <a:p>
            <a:r>
              <a:rPr lang="en-US" sz="4000" dirty="0" err="1"/>
              <a:t>ggplot</a:t>
            </a:r>
            <a:r>
              <a:rPr lang="en-US" sz="4000" dirty="0"/>
              <a:t>(data = &lt;dataset&gt; )</a:t>
            </a:r>
          </a:p>
        </p:txBody>
      </p:sp>
      <p:sp>
        <p:nvSpPr>
          <p:cNvPr id="3" name="TextBox 2">
            <a:extLst>
              <a:ext uri="{FF2B5EF4-FFF2-40B4-BE49-F238E27FC236}">
                <a16:creationId xmlns:a16="http://schemas.microsoft.com/office/drawing/2014/main" id="{20EAA80E-9A99-4968-876A-51A4CD6CFE4F}"/>
              </a:ext>
            </a:extLst>
          </p:cNvPr>
          <p:cNvSpPr txBox="1"/>
          <p:nvPr/>
        </p:nvSpPr>
        <p:spPr>
          <a:xfrm>
            <a:off x="2879678" y="518615"/>
            <a:ext cx="5217710" cy="769441"/>
          </a:xfrm>
          <a:prstGeom prst="rect">
            <a:avLst/>
          </a:prstGeom>
          <a:noFill/>
        </p:spPr>
        <p:txBody>
          <a:bodyPr wrap="none" rtlCol="0">
            <a:spAutoFit/>
          </a:bodyPr>
          <a:lstStyle/>
          <a:p>
            <a:r>
              <a:rPr lang="en-US" sz="4400" dirty="0"/>
              <a:t>Syntax for the ggplot2</a:t>
            </a:r>
          </a:p>
        </p:txBody>
      </p:sp>
      <p:sp>
        <p:nvSpPr>
          <p:cNvPr id="4" name="TextBox 3">
            <a:extLst>
              <a:ext uri="{FF2B5EF4-FFF2-40B4-BE49-F238E27FC236}">
                <a16:creationId xmlns:a16="http://schemas.microsoft.com/office/drawing/2014/main" id="{FCE865E9-2791-4066-A737-72E40A0C0C0D}"/>
              </a:ext>
            </a:extLst>
          </p:cNvPr>
          <p:cNvSpPr txBox="1"/>
          <p:nvPr/>
        </p:nvSpPr>
        <p:spPr>
          <a:xfrm>
            <a:off x="9940338" y="5831777"/>
            <a:ext cx="2056076" cy="769441"/>
          </a:xfrm>
          <a:prstGeom prst="rect">
            <a:avLst/>
          </a:prstGeom>
          <a:noFill/>
        </p:spPr>
        <p:txBody>
          <a:bodyPr wrap="none" rtlCol="0">
            <a:spAutoFit/>
          </a:bodyPr>
          <a:lstStyle/>
          <a:p>
            <a:r>
              <a:rPr lang="en-US" sz="4400" dirty="0"/>
              <a:t>R Script </a:t>
            </a:r>
          </a:p>
        </p:txBody>
      </p:sp>
    </p:spTree>
    <p:extLst>
      <p:ext uri="{BB962C8B-B14F-4D97-AF65-F5344CB8AC3E}">
        <p14:creationId xmlns:p14="http://schemas.microsoft.com/office/powerpoint/2010/main" val="752057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FC157-0FE0-439F-88D0-549BE5EF6C14}"/>
              </a:ext>
            </a:extLst>
          </p:cNvPr>
          <p:cNvSpPr/>
          <p:nvPr/>
        </p:nvSpPr>
        <p:spPr>
          <a:xfrm>
            <a:off x="3070096" y="71231"/>
            <a:ext cx="5017977" cy="769441"/>
          </a:xfrm>
          <a:prstGeom prst="rect">
            <a:avLst/>
          </a:prstGeom>
        </p:spPr>
        <p:txBody>
          <a:bodyPr wrap="none">
            <a:spAutoFit/>
          </a:bodyPr>
          <a:lstStyle/>
          <a:p>
            <a:r>
              <a:rPr lang="en-US" sz="4400" dirty="0"/>
              <a:t>Aesthetics - Mapping</a:t>
            </a:r>
          </a:p>
        </p:txBody>
      </p:sp>
      <p:sp>
        <p:nvSpPr>
          <p:cNvPr id="3" name="Rectangle 2">
            <a:extLst>
              <a:ext uri="{FF2B5EF4-FFF2-40B4-BE49-F238E27FC236}">
                <a16:creationId xmlns:a16="http://schemas.microsoft.com/office/drawing/2014/main" id="{50F3EE7A-5A5F-4EE8-B543-A40B41CC2D27}"/>
              </a:ext>
            </a:extLst>
          </p:cNvPr>
          <p:cNvSpPr/>
          <p:nvPr/>
        </p:nvSpPr>
        <p:spPr>
          <a:xfrm>
            <a:off x="100083" y="840672"/>
            <a:ext cx="11500514" cy="6124754"/>
          </a:xfrm>
          <a:prstGeom prst="rect">
            <a:avLst/>
          </a:prstGeom>
        </p:spPr>
        <p:txBody>
          <a:bodyPr wrap="square">
            <a:spAutoFit/>
          </a:bodyPr>
          <a:lstStyle/>
          <a:p>
            <a:r>
              <a:rPr lang="en-US" sz="2800" dirty="0"/>
              <a:t>● Aesthetics means to describe an object on our graphics. </a:t>
            </a:r>
          </a:p>
          <a:p>
            <a:r>
              <a:rPr lang="en-US" sz="2800" dirty="0"/>
              <a:t>● Without aesthetics we have nothing to show on our graphics. </a:t>
            </a:r>
          </a:p>
          <a:p>
            <a:r>
              <a:rPr lang="en-US" sz="2800" dirty="0"/>
              <a:t>● Dataset variables are mapped to graphics visual properties with aesthetics mapping. </a:t>
            </a:r>
          </a:p>
          <a:p>
            <a:r>
              <a:rPr lang="en-US" sz="2800" dirty="0"/>
              <a:t>● It depends what type of statistical graphics we are producing, but usually we map: </a:t>
            </a:r>
          </a:p>
          <a:p>
            <a:r>
              <a:rPr lang="en-US" sz="2800" dirty="0"/>
              <a:t>	○ </a:t>
            </a:r>
            <a:r>
              <a:rPr lang="en-US" sz="2800" dirty="0">
                <a:solidFill>
                  <a:srgbClr val="FF0000"/>
                </a:solidFill>
              </a:rPr>
              <a:t>one variable to be shown on x-axis </a:t>
            </a:r>
          </a:p>
          <a:p>
            <a:r>
              <a:rPr lang="en-US" sz="2800" dirty="0"/>
              <a:t>	○ </a:t>
            </a:r>
            <a:r>
              <a:rPr lang="en-US" sz="2800" dirty="0">
                <a:solidFill>
                  <a:srgbClr val="FF0000"/>
                </a:solidFill>
              </a:rPr>
              <a:t>one variable to be shown on y-axis </a:t>
            </a:r>
            <a:r>
              <a:rPr lang="en-US" sz="2800" dirty="0"/>
              <a:t>(in some cases we only need only mapping to only one axis) </a:t>
            </a:r>
          </a:p>
          <a:p>
            <a:r>
              <a:rPr lang="en-US" sz="2800" dirty="0"/>
              <a:t>	○ </a:t>
            </a:r>
            <a:r>
              <a:rPr lang="en-US" sz="2800" dirty="0">
                <a:solidFill>
                  <a:srgbClr val="FF0000"/>
                </a:solidFill>
              </a:rPr>
              <a:t>other variables can be mapped to object color, shape, size, fill color, etc. </a:t>
            </a:r>
          </a:p>
          <a:p>
            <a:r>
              <a:rPr lang="en-US" sz="2800" dirty="0"/>
              <a:t>● You have endless options with variables mapping inside ggplot2. </a:t>
            </a:r>
          </a:p>
          <a:p>
            <a:r>
              <a:rPr lang="en-US" sz="2800" dirty="0"/>
              <a:t>● Try to consider one general rule when using aesthetics in plot, less is usually more!</a:t>
            </a:r>
          </a:p>
        </p:txBody>
      </p:sp>
    </p:spTree>
    <p:extLst>
      <p:ext uri="{BB962C8B-B14F-4D97-AF65-F5344CB8AC3E}">
        <p14:creationId xmlns:p14="http://schemas.microsoft.com/office/powerpoint/2010/main" val="1830248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9BC73D-18E9-4EBB-95D5-7A6177A58630}"/>
              </a:ext>
            </a:extLst>
          </p:cNvPr>
          <p:cNvPicPr>
            <a:picLocks noChangeAspect="1"/>
          </p:cNvPicPr>
          <p:nvPr/>
        </p:nvPicPr>
        <p:blipFill rotWithShape="1">
          <a:blip r:embed="rId2"/>
          <a:srcRect l="18466" t="18182" r="32898" b="22222"/>
          <a:stretch/>
        </p:blipFill>
        <p:spPr>
          <a:xfrm>
            <a:off x="491837" y="803562"/>
            <a:ext cx="8361218" cy="5762991"/>
          </a:xfrm>
          <a:prstGeom prst="rect">
            <a:avLst/>
          </a:prstGeom>
        </p:spPr>
      </p:pic>
      <p:sp>
        <p:nvSpPr>
          <p:cNvPr id="3" name="Rectangle 2">
            <a:extLst>
              <a:ext uri="{FF2B5EF4-FFF2-40B4-BE49-F238E27FC236}">
                <a16:creationId xmlns:a16="http://schemas.microsoft.com/office/drawing/2014/main" id="{980F5DA6-7163-43D0-A7EE-DDD95B27C3AB}"/>
              </a:ext>
            </a:extLst>
          </p:cNvPr>
          <p:cNvSpPr/>
          <p:nvPr/>
        </p:nvSpPr>
        <p:spPr>
          <a:xfrm>
            <a:off x="3070096" y="71231"/>
            <a:ext cx="5017977" cy="769441"/>
          </a:xfrm>
          <a:prstGeom prst="rect">
            <a:avLst/>
          </a:prstGeom>
        </p:spPr>
        <p:txBody>
          <a:bodyPr wrap="none">
            <a:spAutoFit/>
          </a:bodyPr>
          <a:lstStyle/>
          <a:p>
            <a:r>
              <a:rPr lang="en-US" sz="4400" dirty="0"/>
              <a:t>Aesthetics - Mapping</a:t>
            </a:r>
          </a:p>
        </p:txBody>
      </p:sp>
    </p:spTree>
    <p:extLst>
      <p:ext uri="{BB962C8B-B14F-4D97-AF65-F5344CB8AC3E}">
        <p14:creationId xmlns:p14="http://schemas.microsoft.com/office/powerpoint/2010/main" val="923832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8C3DD9C-28BA-4D64-B400-D27029BCA646}"/>
              </a:ext>
            </a:extLst>
          </p:cNvPr>
          <p:cNvSpPr/>
          <p:nvPr/>
        </p:nvSpPr>
        <p:spPr>
          <a:xfrm>
            <a:off x="643467" y="1782981"/>
            <a:ext cx="10905066"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200" dirty="0"/>
              <a:t>ggplot2 ~ syntax (add aesthetics) </a:t>
            </a:r>
          </a:p>
          <a:p>
            <a:pPr indent="-228600">
              <a:lnSpc>
                <a:spcPct val="90000"/>
              </a:lnSpc>
              <a:spcAft>
                <a:spcPts val="600"/>
              </a:spcAft>
              <a:buFont typeface="Arial" panose="020B0604020202020204" pitchFamily="34" charset="0"/>
              <a:buChar char="•"/>
            </a:pPr>
            <a:endParaRPr lang="en-US" sz="3200" dirty="0"/>
          </a:p>
          <a:p>
            <a:pPr indent="-228600">
              <a:lnSpc>
                <a:spcPct val="90000"/>
              </a:lnSpc>
              <a:spcAft>
                <a:spcPts val="600"/>
              </a:spcAft>
              <a:buFont typeface="Arial" panose="020B0604020202020204" pitchFamily="34" charset="0"/>
              <a:buChar char="•"/>
            </a:pPr>
            <a:r>
              <a:rPr lang="en-US" sz="3200" dirty="0" err="1"/>
              <a:t>ggplot</a:t>
            </a:r>
            <a:r>
              <a:rPr lang="en-US" sz="3200" dirty="0"/>
              <a:t>(data = &lt;dataset&gt;, mapping = </a:t>
            </a:r>
            <a:r>
              <a:rPr lang="en-US" sz="3200" dirty="0" err="1"/>
              <a:t>aes</a:t>
            </a:r>
            <a:r>
              <a:rPr lang="en-US" sz="3200" dirty="0"/>
              <a:t>(x = , y = , ...) ) </a:t>
            </a:r>
          </a:p>
          <a:p>
            <a:pPr indent="-228600">
              <a:lnSpc>
                <a:spcPct val="90000"/>
              </a:lnSpc>
              <a:spcAft>
                <a:spcPts val="600"/>
              </a:spcAft>
              <a:buFont typeface="Arial" panose="020B0604020202020204" pitchFamily="34" charset="0"/>
              <a:buChar char="•"/>
            </a:pPr>
            <a:endParaRPr lang="en-US" sz="3200" dirty="0"/>
          </a:p>
          <a:p>
            <a:pPr>
              <a:lnSpc>
                <a:spcPct val="90000"/>
              </a:lnSpc>
              <a:spcAft>
                <a:spcPts val="600"/>
              </a:spcAft>
            </a:pPr>
            <a:r>
              <a:rPr lang="en-US" sz="3200" dirty="0"/>
              <a:t>                                                            </a:t>
            </a:r>
          </a:p>
          <a:p>
            <a:pPr>
              <a:lnSpc>
                <a:spcPct val="90000"/>
              </a:lnSpc>
              <a:spcAft>
                <a:spcPts val="600"/>
              </a:spcAft>
            </a:pPr>
            <a:r>
              <a:rPr lang="en-US" sz="3200" dirty="0"/>
              <a:t>	Function aesthetic wrapper for mapping variables on the       	plot</a:t>
            </a:r>
          </a:p>
        </p:txBody>
      </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5127C94C-83BF-4F18-9A95-30143731FAC0}"/>
              </a:ext>
            </a:extLst>
          </p:cNvPr>
          <p:cNvSpPr txBox="1"/>
          <p:nvPr/>
        </p:nvSpPr>
        <p:spPr>
          <a:xfrm>
            <a:off x="2784143" y="296316"/>
            <a:ext cx="4951420" cy="769441"/>
          </a:xfrm>
          <a:prstGeom prst="rect">
            <a:avLst/>
          </a:prstGeom>
          <a:noFill/>
        </p:spPr>
        <p:txBody>
          <a:bodyPr wrap="none" rtlCol="0">
            <a:spAutoFit/>
          </a:bodyPr>
          <a:lstStyle/>
          <a:p>
            <a:pPr algn="ctr">
              <a:spcAft>
                <a:spcPts val="600"/>
              </a:spcAft>
            </a:pPr>
            <a:r>
              <a:rPr lang="en-US" sz="4400" dirty="0"/>
              <a:t>Syntax for Aesthetics</a:t>
            </a:r>
          </a:p>
        </p:txBody>
      </p:sp>
      <p:cxnSp>
        <p:nvCxnSpPr>
          <p:cNvPr id="7" name="Straight Arrow Connector 6">
            <a:extLst>
              <a:ext uri="{FF2B5EF4-FFF2-40B4-BE49-F238E27FC236}">
                <a16:creationId xmlns:a16="http://schemas.microsoft.com/office/drawing/2014/main" id="{5D43985D-D692-4C30-808E-4AB5C772A8D5}"/>
              </a:ext>
            </a:extLst>
          </p:cNvPr>
          <p:cNvCxnSpPr>
            <a:cxnSpLocks/>
          </p:cNvCxnSpPr>
          <p:nvPr/>
        </p:nvCxnSpPr>
        <p:spPr>
          <a:xfrm flipV="1">
            <a:off x="4374108" y="2995974"/>
            <a:ext cx="450376" cy="37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6999CDD-A451-47E9-9982-6390C4EEAB17}"/>
              </a:ext>
            </a:extLst>
          </p:cNvPr>
          <p:cNvSpPr txBox="1"/>
          <p:nvPr/>
        </p:nvSpPr>
        <p:spPr>
          <a:xfrm>
            <a:off x="9990162" y="5868537"/>
            <a:ext cx="2056076" cy="769441"/>
          </a:xfrm>
          <a:prstGeom prst="rect">
            <a:avLst/>
          </a:prstGeom>
          <a:noFill/>
        </p:spPr>
        <p:txBody>
          <a:bodyPr wrap="none" rtlCol="0">
            <a:spAutoFit/>
          </a:bodyPr>
          <a:lstStyle/>
          <a:p>
            <a:pPr>
              <a:spcAft>
                <a:spcPts val="600"/>
              </a:spcAft>
            </a:pPr>
            <a:r>
              <a:rPr lang="en-US" sz="4400" dirty="0"/>
              <a:t>R Script </a:t>
            </a:r>
          </a:p>
        </p:txBody>
      </p:sp>
    </p:spTree>
    <p:extLst>
      <p:ext uri="{BB962C8B-B14F-4D97-AF65-F5344CB8AC3E}">
        <p14:creationId xmlns:p14="http://schemas.microsoft.com/office/powerpoint/2010/main" val="2301136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7890D9-CE83-4505-84CF-64CC116EC2C0}"/>
              </a:ext>
            </a:extLst>
          </p:cNvPr>
          <p:cNvSpPr/>
          <p:nvPr/>
        </p:nvSpPr>
        <p:spPr>
          <a:xfrm>
            <a:off x="4109124" y="412576"/>
            <a:ext cx="2865080" cy="769441"/>
          </a:xfrm>
          <a:prstGeom prst="rect">
            <a:avLst/>
          </a:prstGeom>
        </p:spPr>
        <p:txBody>
          <a:bodyPr wrap="none">
            <a:spAutoFit/>
          </a:bodyPr>
          <a:lstStyle/>
          <a:p>
            <a:r>
              <a:rPr lang="en-US" sz="4400" dirty="0"/>
              <a:t>Geometries</a:t>
            </a:r>
          </a:p>
        </p:txBody>
      </p:sp>
      <p:sp>
        <p:nvSpPr>
          <p:cNvPr id="3" name="Rectangle 2">
            <a:extLst>
              <a:ext uri="{FF2B5EF4-FFF2-40B4-BE49-F238E27FC236}">
                <a16:creationId xmlns:a16="http://schemas.microsoft.com/office/drawing/2014/main" id="{9C6B09E4-26AB-4088-8DD1-2EBFB6387CB7}"/>
              </a:ext>
            </a:extLst>
          </p:cNvPr>
          <p:cNvSpPr/>
          <p:nvPr/>
        </p:nvSpPr>
        <p:spPr>
          <a:xfrm>
            <a:off x="448101" y="1509412"/>
            <a:ext cx="11282150" cy="3539430"/>
          </a:xfrm>
          <a:prstGeom prst="rect">
            <a:avLst/>
          </a:prstGeom>
        </p:spPr>
        <p:txBody>
          <a:bodyPr wrap="square">
            <a:spAutoFit/>
          </a:bodyPr>
          <a:lstStyle/>
          <a:p>
            <a:r>
              <a:rPr lang="en-US" sz="3200" dirty="0"/>
              <a:t>Geometry stands for </a:t>
            </a:r>
            <a:r>
              <a:rPr lang="en-US" sz="3200" dirty="0" err="1"/>
              <a:t>geom</a:t>
            </a:r>
            <a:r>
              <a:rPr lang="en-US" sz="3200" dirty="0"/>
              <a:t> function produced by a </a:t>
            </a:r>
            <a:r>
              <a:rPr lang="en-US" sz="3200" dirty="0" err="1"/>
              <a:t>grapher</a:t>
            </a:r>
            <a:r>
              <a:rPr lang="en-US" sz="3200" dirty="0"/>
              <a:t> object. </a:t>
            </a:r>
          </a:p>
          <a:p>
            <a:r>
              <a:rPr lang="en-US" sz="3200" dirty="0"/>
              <a:t> ● </a:t>
            </a:r>
            <a:r>
              <a:rPr lang="en-US" sz="3200" dirty="0" err="1"/>
              <a:t>Grapher</a:t>
            </a:r>
            <a:r>
              <a:rPr lang="en-US" sz="3200" dirty="0"/>
              <a:t> object contains functions to create graphs.</a:t>
            </a:r>
          </a:p>
          <a:p>
            <a:r>
              <a:rPr lang="en-US" sz="3200" dirty="0"/>
              <a:t> ● Functions tell R how to render each observation on given figure. </a:t>
            </a:r>
          </a:p>
          <a:p>
            <a:r>
              <a:rPr lang="en-US" sz="3200" dirty="0"/>
              <a:t> ● With rendering different type of statistical graphics are  produced. </a:t>
            </a:r>
          </a:p>
          <a:p>
            <a:r>
              <a:rPr lang="en-US" sz="3200" dirty="0"/>
              <a:t>● There are many different types of </a:t>
            </a:r>
            <a:r>
              <a:rPr lang="en-US" sz="3200" dirty="0" err="1"/>
              <a:t>geom</a:t>
            </a:r>
            <a:r>
              <a:rPr lang="en-US" sz="3200" dirty="0"/>
              <a:t> functions inside ggplot2. </a:t>
            </a:r>
          </a:p>
          <a:p>
            <a:r>
              <a:rPr lang="en-US" sz="3200" dirty="0"/>
              <a:t>● Syntax for these functions: </a:t>
            </a:r>
            <a:r>
              <a:rPr lang="en-US" sz="3200" dirty="0" err="1"/>
              <a:t>geom</a:t>
            </a:r>
            <a:r>
              <a:rPr lang="en-US" sz="3200" dirty="0"/>
              <a:t>_(...)</a:t>
            </a:r>
          </a:p>
        </p:txBody>
      </p:sp>
    </p:spTree>
    <p:extLst>
      <p:ext uri="{BB962C8B-B14F-4D97-AF65-F5344CB8AC3E}">
        <p14:creationId xmlns:p14="http://schemas.microsoft.com/office/powerpoint/2010/main" val="339541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13959B-F5B7-4084-A8AD-4455A51A8553}"/>
              </a:ext>
            </a:extLst>
          </p:cNvPr>
          <p:cNvPicPr>
            <a:picLocks noChangeAspect="1"/>
          </p:cNvPicPr>
          <p:nvPr/>
        </p:nvPicPr>
        <p:blipFill rotWithShape="1">
          <a:blip r:embed="rId2"/>
          <a:srcRect l="18750" t="21818" r="20170" b="17677"/>
          <a:stretch/>
        </p:blipFill>
        <p:spPr>
          <a:xfrm>
            <a:off x="501453" y="226154"/>
            <a:ext cx="10318629" cy="5749637"/>
          </a:xfrm>
          <a:prstGeom prst="rect">
            <a:avLst/>
          </a:prstGeom>
        </p:spPr>
      </p:pic>
      <p:sp>
        <p:nvSpPr>
          <p:cNvPr id="3" name="Rectangle 2">
            <a:extLst>
              <a:ext uri="{FF2B5EF4-FFF2-40B4-BE49-F238E27FC236}">
                <a16:creationId xmlns:a16="http://schemas.microsoft.com/office/drawing/2014/main" id="{4E049445-359C-45A1-83E3-290FE70D2C64}"/>
              </a:ext>
            </a:extLst>
          </p:cNvPr>
          <p:cNvSpPr/>
          <p:nvPr/>
        </p:nvSpPr>
        <p:spPr>
          <a:xfrm>
            <a:off x="304799" y="5996191"/>
            <a:ext cx="8494955" cy="646331"/>
          </a:xfrm>
          <a:prstGeom prst="rect">
            <a:avLst/>
          </a:prstGeom>
        </p:spPr>
        <p:txBody>
          <a:bodyPr wrap="square">
            <a:spAutoFit/>
          </a:bodyPr>
          <a:lstStyle/>
          <a:p>
            <a:r>
              <a:rPr lang="en-US" dirty="0">
                <a:solidFill>
                  <a:srgbClr val="4D5156"/>
                </a:solidFill>
                <a:latin typeface="arial" panose="020B0604020202020204" pitchFamily="34" charset="0"/>
              </a:rPr>
              <a:t>A </a:t>
            </a:r>
            <a:r>
              <a:rPr lang="en-US" b="1" dirty="0">
                <a:solidFill>
                  <a:srgbClr val="5F6368"/>
                </a:solidFill>
                <a:latin typeface="arial" panose="020B0604020202020204" pitchFamily="34" charset="0"/>
              </a:rPr>
              <a:t>discrete variable</a:t>
            </a:r>
            <a:r>
              <a:rPr lang="en-US" dirty="0">
                <a:solidFill>
                  <a:srgbClr val="4D5156"/>
                </a:solidFill>
                <a:latin typeface="arial" panose="020B0604020202020204" pitchFamily="34" charset="0"/>
              </a:rPr>
              <a:t> is a </a:t>
            </a:r>
            <a:r>
              <a:rPr lang="en-US" b="1" dirty="0">
                <a:solidFill>
                  <a:srgbClr val="5F6368"/>
                </a:solidFill>
                <a:latin typeface="arial" panose="020B0604020202020204" pitchFamily="34" charset="0"/>
              </a:rPr>
              <a:t>variable</a:t>
            </a:r>
            <a:r>
              <a:rPr lang="en-US" dirty="0">
                <a:solidFill>
                  <a:srgbClr val="4D5156"/>
                </a:solidFill>
                <a:latin typeface="arial" panose="020B0604020202020204" pitchFamily="34" charset="0"/>
              </a:rPr>
              <a:t> whose value is obtained by counting. A </a:t>
            </a:r>
            <a:r>
              <a:rPr lang="en-US" b="1" dirty="0">
                <a:solidFill>
                  <a:srgbClr val="5F6368"/>
                </a:solidFill>
                <a:latin typeface="arial" panose="020B0604020202020204" pitchFamily="34" charset="0"/>
              </a:rPr>
              <a:t>continuous variable</a:t>
            </a:r>
            <a:r>
              <a:rPr lang="en-US" dirty="0">
                <a:solidFill>
                  <a:srgbClr val="4D5156"/>
                </a:solidFill>
                <a:latin typeface="arial" panose="020B0604020202020204" pitchFamily="34" charset="0"/>
              </a:rPr>
              <a:t> is a </a:t>
            </a:r>
            <a:r>
              <a:rPr lang="en-US" b="1" dirty="0">
                <a:solidFill>
                  <a:srgbClr val="5F6368"/>
                </a:solidFill>
                <a:latin typeface="arial" panose="020B0604020202020204" pitchFamily="34" charset="0"/>
              </a:rPr>
              <a:t>variable</a:t>
            </a:r>
            <a:r>
              <a:rPr lang="en-US" dirty="0">
                <a:solidFill>
                  <a:srgbClr val="4D5156"/>
                </a:solidFill>
                <a:latin typeface="arial" panose="020B0604020202020204" pitchFamily="34" charset="0"/>
              </a:rPr>
              <a:t> whose value is obtained by measuring.</a:t>
            </a:r>
            <a:endParaRPr lang="en-US" dirty="0"/>
          </a:p>
        </p:txBody>
      </p:sp>
    </p:spTree>
    <p:extLst>
      <p:ext uri="{BB962C8B-B14F-4D97-AF65-F5344CB8AC3E}">
        <p14:creationId xmlns:p14="http://schemas.microsoft.com/office/powerpoint/2010/main" val="3409176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9C00E3-3A16-466F-96EC-BA2668BDC06B}"/>
              </a:ext>
            </a:extLst>
          </p:cNvPr>
          <p:cNvPicPr>
            <a:picLocks noChangeAspect="1"/>
          </p:cNvPicPr>
          <p:nvPr/>
        </p:nvPicPr>
        <p:blipFill rotWithShape="1">
          <a:blip r:embed="rId2"/>
          <a:srcRect l="19148" t="20403" r="20227" b="18687"/>
          <a:stretch/>
        </p:blipFill>
        <p:spPr>
          <a:xfrm>
            <a:off x="706581" y="595744"/>
            <a:ext cx="10394539" cy="5874329"/>
          </a:xfrm>
          <a:prstGeom prst="rect">
            <a:avLst/>
          </a:prstGeom>
        </p:spPr>
      </p:pic>
    </p:spTree>
    <p:extLst>
      <p:ext uri="{BB962C8B-B14F-4D97-AF65-F5344CB8AC3E}">
        <p14:creationId xmlns:p14="http://schemas.microsoft.com/office/powerpoint/2010/main" val="2746279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FA5EB9-F9E4-4853-8730-43298AA3994A}"/>
              </a:ext>
            </a:extLst>
          </p:cNvPr>
          <p:cNvPicPr>
            <a:picLocks noChangeAspect="1"/>
          </p:cNvPicPr>
          <p:nvPr/>
        </p:nvPicPr>
        <p:blipFill rotWithShape="1">
          <a:blip r:embed="rId2"/>
          <a:srcRect l="19030" t="17015" r="22145" b="21095"/>
          <a:stretch/>
        </p:blipFill>
        <p:spPr>
          <a:xfrm>
            <a:off x="566381" y="832514"/>
            <a:ext cx="9526138" cy="5637732"/>
          </a:xfrm>
          <a:prstGeom prst="rect">
            <a:avLst/>
          </a:prstGeom>
        </p:spPr>
      </p:pic>
    </p:spTree>
    <p:extLst>
      <p:ext uri="{BB962C8B-B14F-4D97-AF65-F5344CB8AC3E}">
        <p14:creationId xmlns:p14="http://schemas.microsoft.com/office/powerpoint/2010/main" val="2844266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25130-F467-40BA-A428-96834AD81A9B}"/>
              </a:ext>
            </a:extLst>
          </p:cNvPr>
          <p:cNvPicPr>
            <a:picLocks noChangeAspect="1"/>
          </p:cNvPicPr>
          <p:nvPr/>
        </p:nvPicPr>
        <p:blipFill rotWithShape="1">
          <a:blip r:embed="rId2"/>
          <a:srcRect l="19205" t="28586" r="32329" b="11011"/>
          <a:stretch/>
        </p:blipFill>
        <p:spPr>
          <a:xfrm>
            <a:off x="1440871" y="713509"/>
            <a:ext cx="8382001" cy="5876244"/>
          </a:xfrm>
          <a:prstGeom prst="rect">
            <a:avLst/>
          </a:prstGeom>
        </p:spPr>
      </p:pic>
    </p:spTree>
    <p:extLst>
      <p:ext uri="{BB962C8B-B14F-4D97-AF65-F5344CB8AC3E}">
        <p14:creationId xmlns:p14="http://schemas.microsoft.com/office/powerpoint/2010/main" val="3565798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slide2_complexity.png">
            <a:extLst>
              <a:ext uri="{FF2B5EF4-FFF2-40B4-BE49-F238E27FC236}">
                <a16:creationId xmlns:a16="http://schemas.microsoft.com/office/drawing/2014/main" id="{484E7F24-F5C4-46FB-A8D3-76591F16E2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2463" y="1560513"/>
            <a:ext cx="84582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30C30-093D-426A-BB09-F76078DE12CD}"/>
              </a:ext>
            </a:extLst>
          </p:cNvPr>
          <p:cNvPicPr>
            <a:picLocks noChangeAspect="1"/>
          </p:cNvPicPr>
          <p:nvPr/>
        </p:nvPicPr>
        <p:blipFill rotWithShape="1">
          <a:blip r:embed="rId2"/>
          <a:srcRect l="18296" t="15556" r="19261" b="36969"/>
          <a:stretch/>
        </p:blipFill>
        <p:spPr>
          <a:xfrm>
            <a:off x="586079" y="967562"/>
            <a:ext cx="10528718" cy="4502727"/>
          </a:xfrm>
          <a:prstGeom prst="rect">
            <a:avLst/>
          </a:prstGeom>
        </p:spPr>
      </p:pic>
    </p:spTree>
    <p:extLst>
      <p:ext uri="{BB962C8B-B14F-4D97-AF65-F5344CB8AC3E}">
        <p14:creationId xmlns:p14="http://schemas.microsoft.com/office/powerpoint/2010/main" val="3659915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F5E3C-890A-4025-B1B5-3872127349C0}"/>
              </a:ext>
            </a:extLst>
          </p:cNvPr>
          <p:cNvPicPr>
            <a:picLocks noChangeAspect="1"/>
          </p:cNvPicPr>
          <p:nvPr/>
        </p:nvPicPr>
        <p:blipFill rotWithShape="1">
          <a:blip r:embed="rId2"/>
          <a:srcRect l="18523" t="26667" r="19773" b="24444"/>
          <a:stretch/>
        </p:blipFill>
        <p:spPr>
          <a:xfrm>
            <a:off x="665018" y="1323107"/>
            <a:ext cx="10709420" cy="4772891"/>
          </a:xfrm>
          <a:prstGeom prst="rect">
            <a:avLst/>
          </a:prstGeom>
        </p:spPr>
      </p:pic>
    </p:spTree>
    <p:extLst>
      <p:ext uri="{BB962C8B-B14F-4D97-AF65-F5344CB8AC3E}">
        <p14:creationId xmlns:p14="http://schemas.microsoft.com/office/powerpoint/2010/main" val="2708833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D81397-6DA1-4633-B882-0DEBEC8A778A}"/>
              </a:ext>
            </a:extLst>
          </p:cNvPr>
          <p:cNvPicPr>
            <a:picLocks noChangeAspect="1"/>
          </p:cNvPicPr>
          <p:nvPr/>
        </p:nvPicPr>
        <p:blipFill rotWithShape="1">
          <a:blip r:embed="rId2"/>
          <a:srcRect l="19148" t="25353" r="22670" b="14444"/>
          <a:stretch/>
        </p:blipFill>
        <p:spPr>
          <a:xfrm>
            <a:off x="665017" y="512618"/>
            <a:ext cx="9968347" cy="5801892"/>
          </a:xfrm>
          <a:prstGeom prst="rect">
            <a:avLst/>
          </a:prstGeom>
        </p:spPr>
      </p:pic>
    </p:spTree>
    <p:extLst>
      <p:ext uri="{BB962C8B-B14F-4D97-AF65-F5344CB8AC3E}">
        <p14:creationId xmlns:p14="http://schemas.microsoft.com/office/powerpoint/2010/main" val="669087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70EAAC-7D96-4205-8B8E-03A98409380C}"/>
              </a:ext>
            </a:extLst>
          </p:cNvPr>
          <p:cNvPicPr>
            <a:picLocks noChangeAspect="1"/>
          </p:cNvPicPr>
          <p:nvPr/>
        </p:nvPicPr>
        <p:blipFill rotWithShape="1">
          <a:blip r:embed="rId2"/>
          <a:srcRect l="18921" t="23839" r="30114" b="16768"/>
          <a:stretch/>
        </p:blipFill>
        <p:spPr>
          <a:xfrm>
            <a:off x="692727" y="519545"/>
            <a:ext cx="8739424" cy="5728855"/>
          </a:xfrm>
          <a:prstGeom prst="rect">
            <a:avLst/>
          </a:prstGeom>
        </p:spPr>
      </p:pic>
    </p:spTree>
    <p:extLst>
      <p:ext uri="{BB962C8B-B14F-4D97-AF65-F5344CB8AC3E}">
        <p14:creationId xmlns:p14="http://schemas.microsoft.com/office/powerpoint/2010/main" val="13341359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2980E9-4176-43A0-AC43-4C960BA7E2C3}"/>
              </a:ext>
            </a:extLst>
          </p:cNvPr>
          <p:cNvPicPr>
            <a:picLocks noChangeAspect="1"/>
          </p:cNvPicPr>
          <p:nvPr/>
        </p:nvPicPr>
        <p:blipFill rotWithShape="1">
          <a:blip r:embed="rId2"/>
          <a:srcRect l="19261" t="23131" r="22216" b="25858"/>
          <a:stretch/>
        </p:blipFill>
        <p:spPr>
          <a:xfrm>
            <a:off x="505689" y="838199"/>
            <a:ext cx="10949889" cy="5368637"/>
          </a:xfrm>
          <a:prstGeom prst="rect">
            <a:avLst/>
          </a:prstGeom>
        </p:spPr>
      </p:pic>
    </p:spTree>
    <p:extLst>
      <p:ext uri="{BB962C8B-B14F-4D97-AF65-F5344CB8AC3E}">
        <p14:creationId xmlns:p14="http://schemas.microsoft.com/office/powerpoint/2010/main" val="1426119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BBE663-CFEC-4EB6-834B-9D8F827AD6D3}"/>
              </a:ext>
            </a:extLst>
          </p:cNvPr>
          <p:cNvSpPr/>
          <p:nvPr/>
        </p:nvSpPr>
        <p:spPr>
          <a:xfrm>
            <a:off x="175913" y="2364570"/>
            <a:ext cx="12701426" cy="1200329"/>
          </a:xfrm>
          <a:prstGeom prst="rect">
            <a:avLst/>
          </a:prstGeom>
        </p:spPr>
        <p:txBody>
          <a:bodyPr wrap="none">
            <a:spAutoFit/>
          </a:bodyPr>
          <a:lstStyle/>
          <a:p>
            <a:r>
              <a:rPr lang="en-US" sz="3600" dirty="0" err="1">
                <a:solidFill>
                  <a:srgbClr val="FF0000"/>
                </a:solidFill>
              </a:rPr>
              <a:t>ggplot</a:t>
            </a:r>
            <a:r>
              <a:rPr lang="en-US" sz="3600" dirty="0"/>
              <a:t>(data = &lt;dataset&gt; , mapping = </a:t>
            </a:r>
            <a:r>
              <a:rPr lang="en-US" sz="3600" dirty="0" err="1">
                <a:solidFill>
                  <a:srgbClr val="FF0000"/>
                </a:solidFill>
              </a:rPr>
              <a:t>aes</a:t>
            </a:r>
            <a:r>
              <a:rPr lang="en-US" sz="3600" dirty="0"/>
              <a:t>(x = &lt;var1&gt;, y =&lt;var2&gt; , ...))</a:t>
            </a:r>
          </a:p>
          <a:p>
            <a:r>
              <a:rPr lang="en-US" sz="3600" dirty="0"/>
              <a:t> + </a:t>
            </a:r>
            <a:r>
              <a:rPr lang="en-US" sz="3600" dirty="0" err="1">
                <a:solidFill>
                  <a:srgbClr val="FF0000"/>
                </a:solidFill>
              </a:rPr>
              <a:t>geom</a:t>
            </a:r>
            <a:r>
              <a:rPr lang="en-US" sz="3600" dirty="0"/>
              <a:t>_&lt;function&gt;(...) </a:t>
            </a:r>
          </a:p>
        </p:txBody>
      </p:sp>
      <p:sp>
        <p:nvSpPr>
          <p:cNvPr id="4" name="TextBox 3">
            <a:extLst>
              <a:ext uri="{FF2B5EF4-FFF2-40B4-BE49-F238E27FC236}">
                <a16:creationId xmlns:a16="http://schemas.microsoft.com/office/drawing/2014/main" id="{A37E205B-37DC-4755-9331-41E8B817ABF6}"/>
              </a:ext>
            </a:extLst>
          </p:cNvPr>
          <p:cNvSpPr txBox="1"/>
          <p:nvPr/>
        </p:nvSpPr>
        <p:spPr>
          <a:xfrm>
            <a:off x="1296537" y="5083791"/>
            <a:ext cx="3030701" cy="369332"/>
          </a:xfrm>
          <a:prstGeom prst="rect">
            <a:avLst/>
          </a:prstGeom>
          <a:noFill/>
        </p:spPr>
        <p:txBody>
          <a:bodyPr wrap="none" rtlCol="0">
            <a:spAutoFit/>
          </a:bodyPr>
          <a:lstStyle/>
          <a:p>
            <a:r>
              <a:rPr lang="en-US" dirty="0"/>
              <a:t>Name of the selected function</a:t>
            </a:r>
          </a:p>
        </p:txBody>
      </p:sp>
      <p:cxnSp>
        <p:nvCxnSpPr>
          <p:cNvPr id="6" name="Straight Arrow Connector 5">
            <a:extLst>
              <a:ext uri="{FF2B5EF4-FFF2-40B4-BE49-F238E27FC236}">
                <a16:creationId xmlns:a16="http://schemas.microsoft.com/office/drawing/2014/main" id="{A4A71E8B-CA78-4E1C-981D-167AB8E95998}"/>
              </a:ext>
            </a:extLst>
          </p:cNvPr>
          <p:cNvCxnSpPr>
            <a:cxnSpLocks/>
          </p:cNvCxnSpPr>
          <p:nvPr/>
        </p:nvCxnSpPr>
        <p:spPr>
          <a:xfrm flipV="1">
            <a:off x="2811888" y="3601072"/>
            <a:ext cx="600052" cy="1112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A900773-38A3-41E4-9EDE-C709AB1E517E}"/>
              </a:ext>
            </a:extLst>
          </p:cNvPr>
          <p:cNvSpPr txBox="1"/>
          <p:nvPr/>
        </p:nvSpPr>
        <p:spPr>
          <a:xfrm>
            <a:off x="4722125" y="4067033"/>
            <a:ext cx="3839321" cy="646331"/>
          </a:xfrm>
          <a:prstGeom prst="rect">
            <a:avLst/>
          </a:prstGeom>
          <a:noFill/>
        </p:spPr>
        <p:txBody>
          <a:bodyPr wrap="none" rtlCol="0">
            <a:spAutoFit/>
          </a:bodyPr>
          <a:lstStyle/>
          <a:p>
            <a:r>
              <a:rPr lang="en-US" dirty="0" err="1"/>
              <a:t>Geom</a:t>
            </a:r>
            <a:r>
              <a:rPr lang="en-US" dirty="0"/>
              <a:t> function attributes</a:t>
            </a:r>
          </a:p>
          <a:p>
            <a:r>
              <a:rPr lang="en-US" dirty="0"/>
              <a:t>(here you can add aesthetic –mapping)</a:t>
            </a:r>
          </a:p>
        </p:txBody>
      </p:sp>
      <p:sp>
        <p:nvSpPr>
          <p:cNvPr id="8" name="TextBox 7">
            <a:extLst>
              <a:ext uri="{FF2B5EF4-FFF2-40B4-BE49-F238E27FC236}">
                <a16:creationId xmlns:a16="http://schemas.microsoft.com/office/drawing/2014/main" id="{CE6CC170-222A-425D-8525-438B1827053D}"/>
              </a:ext>
            </a:extLst>
          </p:cNvPr>
          <p:cNvSpPr txBox="1"/>
          <p:nvPr/>
        </p:nvSpPr>
        <p:spPr>
          <a:xfrm>
            <a:off x="112252" y="4067033"/>
            <a:ext cx="2778902" cy="369332"/>
          </a:xfrm>
          <a:prstGeom prst="rect">
            <a:avLst/>
          </a:prstGeom>
          <a:noFill/>
        </p:spPr>
        <p:txBody>
          <a:bodyPr wrap="none" rtlCol="0">
            <a:spAutoFit/>
          </a:bodyPr>
          <a:lstStyle/>
          <a:p>
            <a:r>
              <a:rPr lang="en-US" dirty="0"/>
              <a:t>+ operator for adding layers</a:t>
            </a:r>
          </a:p>
        </p:txBody>
      </p:sp>
      <p:cxnSp>
        <p:nvCxnSpPr>
          <p:cNvPr id="10" name="Straight Arrow Connector 9">
            <a:extLst>
              <a:ext uri="{FF2B5EF4-FFF2-40B4-BE49-F238E27FC236}">
                <a16:creationId xmlns:a16="http://schemas.microsoft.com/office/drawing/2014/main" id="{76A3CC90-E9BD-477F-BA73-0B2B933AD75B}"/>
              </a:ext>
            </a:extLst>
          </p:cNvPr>
          <p:cNvCxnSpPr/>
          <p:nvPr/>
        </p:nvCxnSpPr>
        <p:spPr>
          <a:xfrm flipV="1">
            <a:off x="341194" y="3564899"/>
            <a:ext cx="54591" cy="392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EE972D-EC10-4782-AFCA-0C44E4B76B13}"/>
              </a:ext>
            </a:extLst>
          </p:cNvPr>
          <p:cNvCxnSpPr/>
          <p:nvPr/>
        </p:nvCxnSpPr>
        <p:spPr>
          <a:xfrm flipH="1" flipV="1">
            <a:off x="4455994" y="3564899"/>
            <a:ext cx="1016758" cy="33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004E89-A527-4002-A7B0-4A0346502DB2}"/>
              </a:ext>
            </a:extLst>
          </p:cNvPr>
          <p:cNvSpPr txBox="1"/>
          <p:nvPr/>
        </p:nvSpPr>
        <p:spPr>
          <a:xfrm>
            <a:off x="1992798" y="610244"/>
            <a:ext cx="7912744" cy="769441"/>
          </a:xfrm>
          <a:prstGeom prst="rect">
            <a:avLst/>
          </a:prstGeom>
          <a:noFill/>
        </p:spPr>
        <p:txBody>
          <a:bodyPr wrap="none" rtlCol="0">
            <a:spAutoFit/>
          </a:bodyPr>
          <a:lstStyle/>
          <a:p>
            <a:r>
              <a:rPr lang="en-US" sz="4400" dirty="0"/>
              <a:t>Ggplot2 ~syntax (add geometries)</a:t>
            </a:r>
          </a:p>
        </p:txBody>
      </p:sp>
      <p:sp>
        <p:nvSpPr>
          <p:cNvPr id="14" name="TextBox 13">
            <a:extLst>
              <a:ext uri="{FF2B5EF4-FFF2-40B4-BE49-F238E27FC236}">
                <a16:creationId xmlns:a16="http://schemas.microsoft.com/office/drawing/2014/main" id="{809D84B3-54E3-4E0D-B2EF-66DC950396EC}"/>
              </a:ext>
            </a:extLst>
          </p:cNvPr>
          <p:cNvSpPr txBox="1"/>
          <p:nvPr/>
        </p:nvSpPr>
        <p:spPr>
          <a:xfrm>
            <a:off x="9990162" y="5868537"/>
            <a:ext cx="2056076" cy="769441"/>
          </a:xfrm>
          <a:prstGeom prst="rect">
            <a:avLst/>
          </a:prstGeom>
          <a:noFill/>
        </p:spPr>
        <p:txBody>
          <a:bodyPr wrap="none" rtlCol="0">
            <a:spAutoFit/>
          </a:bodyPr>
          <a:lstStyle/>
          <a:p>
            <a:r>
              <a:rPr lang="en-US" sz="4400" dirty="0"/>
              <a:t>R Script </a:t>
            </a:r>
          </a:p>
        </p:txBody>
      </p:sp>
    </p:spTree>
    <p:extLst>
      <p:ext uri="{BB962C8B-B14F-4D97-AF65-F5344CB8AC3E}">
        <p14:creationId xmlns:p14="http://schemas.microsoft.com/office/powerpoint/2010/main" val="3324515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4B913E-F36C-4648-AD09-60EBB5B263D6}"/>
              </a:ext>
            </a:extLst>
          </p:cNvPr>
          <p:cNvSpPr/>
          <p:nvPr/>
        </p:nvSpPr>
        <p:spPr>
          <a:xfrm>
            <a:off x="448101" y="1215984"/>
            <a:ext cx="11132024" cy="5016758"/>
          </a:xfrm>
          <a:prstGeom prst="rect">
            <a:avLst/>
          </a:prstGeom>
        </p:spPr>
        <p:txBody>
          <a:bodyPr wrap="square">
            <a:spAutoFit/>
          </a:bodyPr>
          <a:lstStyle/>
          <a:p>
            <a:endParaRPr lang="en-US" sz="3200" dirty="0"/>
          </a:p>
          <a:p>
            <a:r>
              <a:rPr lang="en-US" sz="3200" dirty="0"/>
              <a:t> ● Facets </a:t>
            </a:r>
            <a:r>
              <a:rPr lang="en-US" sz="3200" dirty="0">
                <a:solidFill>
                  <a:srgbClr val="FF0000"/>
                </a:solidFill>
              </a:rPr>
              <a:t>divide a plot into subplots </a:t>
            </a:r>
            <a:r>
              <a:rPr lang="en-US" sz="3200" dirty="0"/>
              <a:t>based on the values of one or more discrete (categorical) variables. </a:t>
            </a:r>
          </a:p>
          <a:p>
            <a:r>
              <a:rPr lang="en-US" sz="3200" dirty="0"/>
              <a:t>● Facet is an object that creates many little graphics that are variations of a single graphic - facets are frames of frames! </a:t>
            </a:r>
          </a:p>
          <a:p>
            <a:r>
              <a:rPr lang="en-US" sz="3200" dirty="0"/>
              <a:t>● Data is </a:t>
            </a:r>
            <a:r>
              <a:rPr lang="en-US" sz="3200" dirty="0" err="1"/>
              <a:t>splitted</a:t>
            </a:r>
            <a:r>
              <a:rPr lang="en-US" sz="3200" dirty="0"/>
              <a:t> into groups (facets) and data is plotted in their own plots using the same coordinate system! </a:t>
            </a:r>
          </a:p>
          <a:p>
            <a:r>
              <a:rPr lang="en-US" sz="3200" dirty="0"/>
              <a:t>● We have two options when generating facets: </a:t>
            </a:r>
          </a:p>
          <a:p>
            <a:r>
              <a:rPr lang="en-US" sz="3200" dirty="0"/>
              <a:t>	○ Split plot according to rows and columns: </a:t>
            </a:r>
            <a:r>
              <a:rPr lang="en-US" sz="3200" dirty="0" err="1"/>
              <a:t>facet_grid</a:t>
            </a:r>
            <a:r>
              <a:rPr lang="en-US" sz="3200" dirty="0"/>
              <a:t>() </a:t>
            </a:r>
          </a:p>
          <a:p>
            <a:r>
              <a:rPr lang="en-US" sz="3200" dirty="0"/>
              <a:t>	○ Wrap subplots into columns: </a:t>
            </a:r>
            <a:r>
              <a:rPr lang="en-US" sz="3200" dirty="0" err="1"/>
              <a:t>facet_wrap</a:t>
            </a:r>
            <a:r>
              <a:rPr lang="en-US" sz="3200" dirty="0"/>
              <a:t>()</a:t>
            </a:r>
          </a:p>
        </p:txBody>
      </p:sp>
      <p:sp>
        <p:nvSpPr>
          <p:cNvPr id="3" name="Rectangle 2">
            <a:extLst>
              <a:ext uri="{FF2B5EF4-FFF2-40B4-BE49-F238E27FC236}">
                <a16:creationId xmlns:a16="http://schemas.microsoft.com/office/drawing/2014/main" id="{0F8767F1-37B9-4523-BD53-55F0F8169592}"/>
              </a:ext>
            </a:extLst>
          </p:cNvPr>
          <p:cNvSpPr/>
          <p:nvPr/>
        </p:nvSpPr>
        <p:spPr>
          <a:xfrm>
            <a:off x="4303508" y="446543"/>
            <a:ext cx="2110940" cy="769441"/>
          </a:xfrm>
          <a:prstGeom prst="rect">
            <a:avLst/>
          </a:prstGeom>
        </p:spPr>
        <p:txBody>
          <a:bodyPr wrap="square">
            <a:spAutoFit/>
          </a:bodyPr>
          <a:lstStyle/>
          <a:p>
            <a:r>
              <a:rPr lang="en-US" sz="4400" dirty="0"/>
              <a:t>Facets</a:t>
            </a:r>
          </a:p>
        </p:txBody>
      </p:sp>
    </p:spTree>
    <p:extLst>
      <p:ext uri="{BB962C8B-B14F-4D97-AF65-F5344CB8AC3E}">
        <p14:creationId xmlns:p14="http://schemas.microsoft.com/office/powerpoint/2010/main" val="4127767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B83272-62FA-4A77-B796-26F8A3FD1D7B}"/>
              </a:ext>
            </a:extLst>
          </p:cNvPr>
          <p:cNvPicPr>
            <a:picLocks noChangeAspect="1"/>
          </p:cNvPicPr>
          <p:nvPr/>
        </p:nvPicPr>
        <p:blipFill rotWithShape="1">
          <a:blip r:embed="rId2"/>
          <a:srcRect l="19148" t="22829" r="19432" b="17475"/>
          <a:stretch/>
        </p:blipFill>
        <p:spPr>
          <a:xfrm>
            <a:off x="637309" y="755073"/>
            <a:ext cx="9895815" cy="5410200"/>
          </a:xfrm>
          <a:prstGeom prst="rect">
            <a:avLst/>
          </a:prstGeom>
        </p:spPr>
      </p:pic>
    </p:spTree>
    <p:extLst>
      <p:ext uri="{BB962C8B-B14F-4D97-AF65-F5344CB8AC3E}">
        <p14:creationId xmlns:p14="http://schemas.microsoft.com/office/powerpoint/2010/main" val="567819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D4C02-7C43-4B3C-AF62-697500FF58B4}"/>
              </a:ext>
            </a:extLst>
          </p:cNvPr>
          <p:cNvPicPr>
            <a:picLocks noChangeAspect="1"/>
          </p:cNvPicPr>
          <p:nvPr/>
        </p:nvPicPr>
        <p:blipFill rotWithShape="1">
          <a:blip r:embed="rId2"/>
          <a:srcRect l="19489" t="52929" r="27330" b="5758"/>
          <a:stretch/>
        </p:blipFill>
        <p:spPr>
          <a:xfrm>
            <a:off x="921327" y="1801090"/>
            <a:ext cx="8354597" cy="3650674"/>
          </a:xfrm>
          <a:prstGeom prst="rect">
            <a:avLst/>
          </a:prstGeom>
        </p:spPr>
      </p:pic>
      <p:sp>
        <p:nvSpPr>
          <p:cNvPr id="4" name="TextBox 3">
            <a:extLst>
              <a:ext uri="{FF2B5EF4-FFF2-40B4-BE49-F238E27FC236}">
                <a16:creationId xmlns:a16="http://schemas.microsoft.com/office/drawing/2014/main" id="{54688937-85AD-4CC2-A9B0-504F225B01CE}"/>
              </a:ext>
            </a:extLst>
          </p:cNvPr>
          <p:cNvSpPr txBox="1"/>
          <p:nvPr/>
        </p:nvSpPr>
        <p:spPr>
          <a:xfrm>
            <a:off x="9990162" y="5868537"/>
            <a:ext cx="2056076" cy="769441"/>
          </a:xfrm>
          <a:prstGeom prst="rect">
            <a:avLst/>
          </a:prstGeom>
          <a:noFill/>
        </p:spPr>
        <p:txBody>
          <a:bodyPr wrap="none" rtlCol="0">
            <a:spAutoFit/>
          </a:bodyPr>
          <a:lstStyle/>
          <a:p>
            <a:r>
              <a:rPr lang="en-US" sz="4400" dirty="0"/>
              <a:t>R Script </a:t>
            </a:r>
          </a:p>
        </p:txBody>
      </p:sp>
      <p:sp>
        <p:nvSpPr>
          <p:cNvPr id="5" name="Rectangle 4">
            <a:extLst>
              <a:ext uri="{FF2B5EF4-FFF2-40B4-BE49-F238E27FC236}">
                <a16:creationId xmlns:a16="http://schemas.microsoft.com/office/drawing/2014/main" id="{53B126F0-446E-4BA0-B144-9575087BC6A3}"/>
              </a:ext>
            </a:extLst>
          </p:cNvPr>
          <p:cNvSpPr/>
          <p:nvPr/>
        </p:nvSpPr>
        <p:spPr>
          <a:xfrm>
            <a:off x="2098815" y="357833"/>
            <a:ext cx="6856877" cy="769441"/>
          </a:xfrm>
          <a:prstGeom prst="rect">
            <a:avLst/>
          </a:prstGeom>
        </p:spPr>
        <p:txBody>
          <a:bodyPr wrap="none">
            <a:spAutoFit/>
          </a:bodyPr>
          <a:lstStyle/>
          <a:p>
            <a:r>
              <a:rPr lang="en-US" sz="4400" dirty="0"/>
              <a:t>ggplot2 ~ syntax (add facets) </a:t>
            </a:r>
          </a:p>
        </p:txBody>
      </p:sp>
    </p:spTree>
    <p:extLst>
      <p:ext uri="{BB962C8B-B14F-4D97-AF65-F5344CB8AC3E}">
        <p14:creationId xmlns:p14="http://schemas.microsoft.com/office/powerpoint/2010/main" val="3530937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40A9A4-B73C-4753-9F9C-F54402BBF4CD}"/>
              </a:ext>
            </a:extLst>
          </p:cNvPr>
          <p:cNvSpPr txBox="1"/>
          <p:nvPr/>
        </p:nvSpPr>
        <p:spPr>
          <a:xfrm>
            <a:off x="4715300" y="95534"/>
            <a:ext cx="2333459" cy="769441"/>
          </a:xfrm>
          <a:prstGeom prst="rect">
            <a:avLst/>
          </a:prstGeom>
          <a:noFill/>
        </p:spPr>
        <p:txBody>
          <a:bodyPr wrap="none" rtlCol="0">
            <a:spAutoFit/>
          </a:bodyPr>
          <a:lstStyle/>
          <a:p>
            <a:r>
              <a:rPr lang="en-US" sz="4400" dirty="0"/>
              <a:t>Statistics </a:t>
            </a:r>
          </a:p>
        </p:txBody>
      </p:sp>
      <p:sp>
        <p:nvSpPr>
          <p:cNvPr id="3" name="Rectangle 2">
            <a:extLst>
              <a:ext uri="{FF2B5EF4-FFF2-40B4-BE49-F238E27FC236}">
                <a16:creationId xmlns:a16="http://schemas.microsoft.com/office/drawing/2014/main" id="{4025A400-990A-4DC8-B405-EC501C623CAD}"/>
              </a:ext>
            </a:extLst>
          </p:cNvPr>
          <p:cNvSpPr/>
          <p:nvPr/>
        </p:nvSpPr>
        <p:spPr>
          <a:xfrm>
            <a:off x="458338" y="951611"/>
            <a:ext cx="11002369" cy="5693866"/>
          </a:xfrm>
          <a:prstGeom prst="rect">
            <a:avLst/>
          </a:prstGeom>
        </p:spPr>
        <p:txBody>
          <a:bodyPr wrap="square">
            <a:spAutoFit/>
          </a:bodyPr>
          <a:lstStyle/>
          <a:p>
            <a:r>
              <a:rPr lang="en-US" sz="2600" dirty="0"/>
              <a:t>● In graphical system, statistics are methods that alter position of geometries. </a:t>
            </a:r>
          </a:p>
          <a:p>
            <a:r>
              <a:rPr lang="en-US" sz="2600" dirty="0"/>
              <a:t>● We can represent more than one statistic in one figure. </a:t>
            </a:r>
          </a:p>
          <a:p>
            <a:r>
              <a:rPr lang="en-US" sz="2600" dirty="0"/>
              <a:t>● Statistic layer represents an alternative way to build a layer, since it is a transformation of the original dataset. </a:t>
            </a:r>
          </a:p>
          <a:p>
            <a:r>
              <a:rPr lang="en-US" sz="2600" dirty="0"/>
              <a:t>● With statistics we create additional variables (transformed) to map aesthetics to. </a:t>
            </a:r>
          </a:p>
          <a:p>
            <a:r>
              <a:rPr lang="en-US" sz="2600" dirty="0"/>
              <a:t>● The most important statistical methods available to graphs fall under five-classes: </a:t>
            </a:r>
          </a:p>
          <a:p>
            <a:r>
              <a:rPr lang="en-US" sz="2600" dirty="0"/>
              <a:t>	○ </a:t>
            </a:r>
            <a:r>
              <a:rPr lang="en-US" sz="2600" dirty="0">
                <a:solidFill>
                  <a:srgbClr val="FF0000"/>
                </a:solidFill>
              </a:rPr>
              <a:t>bin</a:t>
            </a:r>
            <a:r>
              <a:rPr lang="en-US" sz="2600" dirty="0"/>
              <a:t> (partitions and meshes - for histograms) </a:t>
            </a:r>
          </a:p>
          <a:p>
            <a:r>
              <a:rPr lang="en-US" sz="2600" dirty="0"/>
              <a:t>	○ </a:t>
            </a:r>
            <a:r>
              <a:rPr lang="en-US" sz="2600" dirty="0">
                <a:solidFill>
                  <a:srgbClr val="FF0000"/>
                </a:solidFill>
              </a:rPr>
              <a:t>summary</a:t>
            </a:r>
            <a:r>
              <a:rPr lang="en-US" sz="2600" dirty="0"/>
              <a:t> (basic statistics - mean, median, deviation, …) </a:t>
            </a:r>
          </a:p>
          <a:p>
            <a:r>
              <a:rPr lang="en-US" sz="2600" dirty="0"/>
              <a:t>	○ </a:t>
            </a:r>
            <a:r>
              <a:rPr lang="en-US" sz="2600" dirty="0">
                <a:solidFill>
                  <a:srgbClr val="FF0000"/>
                </a:solidFill>
              </a:rPr>
              <a:t>region</a:t>
            </a:r>
            <a:r>
              <a:rPr lang="en-US" sz="2600" dirty="0"/>
              <a:t> (interval and region bounds) </a:t>
            </a:r>
          </a:p>
          <a:p>
            <a:r>
              <a:rPr lang="en-US" sz="2600" dirty="0"/>
              <a:t>	○ </a:t>
            </a:r>
            <a:r>
              <a:rPr lang="en-US" sz="2600" u="sng" dirty="0">
                <a:solidFill>
                  <a:srgbClr val="FF0000"/>
                </a:solidFill>
              </a:rPr>
              <a:t>smooth</a:t>
            </a:r>
            <a:r>
              <a:rPr lang="en-US" sz="2600" u="sng" dirty="0"/>
              <a:t> (regression, smoothing, interpolation, and density estimation) </a:t>
            </a:r>
          </a:p>
          <a:p>
            <a:r>
              <a:rPr lang="en-US" sz="2600" dirty="0"/>
              <a:t>	○ </a:t>
            </a:r>
            <a:r>
              <a:rPr lang="en-US" sz="2600" dirty="0">
                <a:solidFill>
                  <a:srgbClr val="FF0000"/>
                </a:solidFill>
              </a:rPr>
              <a:t>link</a:t>
            </a:r>
            <a:r>
              <a:rPr lang="en-US" sz="2600" dirty="0"/>
              <a:t> (methods for computing edges of graphs based on set of nodes or 	points)</a:t>
            </a:r>
          </a:p>
        </p:txBody>
      </p:sp>
    </p:spTree>
    <p:extLst>
      <p:ext uri="{BB962C8B-B14F-4D97-AF65-F5344CB8AC3E}">
        <p14:creationId xmlns:p14="http://schemas.microsoft.com/office/powerpoint/2010/main" val="150659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3" descr="slide_4.jpg">
            <a:extLst>
              <a:ext uri="{FF2B5EF4-FFF2-40B4-BE49-F238E27FC236}">
                <a16:creationId xmlns:a16="http://schemas.microsoft.com/office/drawing/2014/main" id="{532675AA-F063-4C97-B51D-7BF6B0F038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695325"/>
            <a:ext cx="9144000"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Box 8">
            <a:extLst>
              <a:ext uri="{FF2B5EF4-FFF2-40B4-BE49-F238E27FC236}">
                <a16:creationId xmlns:a16="http://schemas.microsoft.com/office/drawing/2014/main" id="{94F50BDF-59F9-445E-8D15-E6A19FE8B589}"/>
              </a:ext>
            </a:extLst>
          </p:cNvPr>
          <p:cNvSpPr txBox="1">
            <a:spLocks noChangeArrowheads="1"/>
          </p:cNvSpPr>
          <p:nvPr/>
        </p:nvSpPr>
        <p:spPr bwMode="auto">
          <a:xfrm>
            <a:off x="1600200" y="5705475"/>
            <a:ext cx="5105400"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Calibri" panose="020F0502020204030204" pitchFamily="34" charset="0"/>
                <a:ea typeface="MS PGothic" panose="020B0600070205080204" pitchFamily="34" charset="-128"/>
              </a:rPr>
              <a:t>The "Day of 7 Billion"      has been targeted by the United States Census Bureau to be in July 2012.</a:t>
            </a:r>
          </a:p>
          <a:p>
            <a:pPr eaLnBrk="1" hangingPunct="1">
              <a:spcBef>
                <a:spcPct val="0"/>
              </a:spcBef>
              <a:buFontTx/>
              <a:buNone/>
            </a:pPr>
            <a:r>
              <a:rPr lang="en-US" altLang="en-US" sz="1200" i="1">
                <a:latin typeface="Calibri" panose="020F0502020204030204" pitchFamily="34" charset="0"/>
                <a:ea typeface="MS PGothic" panose="020B0600070205080204" pitchFamily="34" charset="-128"/>
              </a:rPr>
              <a:t>http://en.wikipedia.org/wiki/World_population</a:t>
            </a:r>
            <a:endParaRPr lang="hu-HU" altLang="en-US" sz="1200" i="1">
              <a:latin typeface="Calibri" panose="020F0502020204030204" pitchFamily="34" charset="0"/>
              <a:ea typeface="MS PGothic" panose="020B0600070205080204" pitchFamily="34" charset="-128"/>
            </a:endParaRPr>
          </a:p>
        </p:txBody>
      </p:sp>
      <p:sp>
        <p:nvSpPr>
          <p:cNvPr id="13" name="Subtitle 2">
            <a:extLst>
              <a:ext uri="{FF2B5EF4-FFF2-40B4-BE49-F238E27FC236}">
                <a16:creationId xmlns:a16="http://schemas.microsoft.com/office/drawing/2014/main" id="{1B6CD0D5-6983-4118-B9DC-2B1611E59225}"/>
              </a:ext>
            </a:extLst>
          </p:cNvPr>
          <p:cNvSpPr txBox="1">
            <a:spLocks/>
          </p:cNvSpPr>
          <p:nvPr/>
        </p:nvSpPr>
        <p:spPr bwMode="auto">
          <a:xfrm>
            <a:off x="1524000" y="182564"/>
            <a:ext cx="9144000" cy="503237"/>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457200">
              <a:spcBef>
                <a:spcPct val="20000"/>
              </a:spcBef>
              <a:defRPr/>
            </a:pPr>
            <a:r>
              <a:rPr lang="en-US" sz="2000" b="1" dirty="0">
                <a:solidFill>
                  <a:schemeClr val="bg1"/>
                </a:solidFill>
                <a:latin typeface="Helvetica" pitchFamily="36" charset="0"/>
                <a:ea typeface="Helvetica" pitchFamily="36" charset="0"/>
                <a:cs typeface="Helvetica" pitchFamily="36" charset="0"/>
              </a:rPr>
              <a:t>SOCIETY        </a:t>
            </a:r>
            <a:r>
              <a:rPr lang="en-US" sz="1600" b="1" dirty="0">
                <a:solidFill>
                  <a:schemeClr val="bg1">
                    <a:lumMod val="85000"/>
                  </a:schemeClr>
                </a:solidFill>
                <a:latin typeface="Helvetica" pitchFamily="36" charset="0"/>
                <a:ea typeface="Helvetica" pitchFamily="36" charset="0"/>
                <a:cs typeface="Helvetica" pitchFamily="36" charset="0"/>
              </a:rPr>
              <a:t>Factoid: Society which is a collection of 7 billion individuals </a:t>
            </a:r>
          </a:p>
        </p:txBody>
      </p:sp>
      <p:sp>
        <p:nvSpPr>
          <p:cNvPr id="8197" name="Subtitle 2">
            <a:extLst>
              <a:ext uri="{FF2B5EF4-FFF2-40B4-BE49-F238E27FC236}">
                <a16:creationId xmlns:a16="http://schemas.microsoft.com/office/drawing/2014/main" id="{85A075B4-E0D6-4AED-B069-D0347D2859D2}"/>
              </a:ext>
            </a:extLst>
          </p:cNvPr>
          <p:cNvSpPr txBox="1">
            <a:spLocks/>
          </p:cNvSpPr>
          <p:nvPr/>
        </p:nvSpPr>
        <p:spPr bwMode="auto">
          <a:xfrm flipH="1">
            <a:off x="2971800" y="182564"/>
            <a:ext cx="46038" cy="503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1600" b="1">
              <a:solidFill>
                <a:schemeClr val="bg1"/>
              </a:solidFill>
              <a:latin typeface="Helvetica" panose="020B0604020202020204" pitchFamily="34" charset="0"/>
              <a:ea typeface="MS PGothic" panose="020B0600070205080204" pitchFamily="34" charset="-128"/>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7D0812-E915-441D-9C09-1671FC1FB279}"/>
              </a:ext>
            </a:extLst>
          </p:cNvPr>
          <p:cNvSpPr/>
          <p:nvPr/>
        </p:nvSpPr>
        <p:spPr>
          <a:xfrm>
            <a:off x="243385" y="796737"/>
            <a:ext cx="11275325" cy="6124754"/>
          </a:xfrm>
          <a:prstGeom prst="rect">
            <a:avLst/>
          </a:prstGeom>
        </p:spPr>
        <p:txBody>
          <a:bodyPr wrap="square">
            <a:spAutoFit/>
          </a:bodyPr>
          <a:lstStyle/>
          <a:p>
            <a:r>
              <a:rPr lang="en-US" sz="2800" dirty="0"/>
              <a:t>● There are a dozens of statistics layer specified with a </a:t>
            </a:r>
            <a:r>
              <a:rPr lang="en-US" sz="2800" dirty="0" err="1"/>
              <a:t>stat_function</a:t>
            </a:r>
            <a:r>
              <a:rPr lang="en-US" sz="2800" dirty="0"/>
              <a:t>. </a:t>
            </a:r>
          </a:p>
          <a:p>
            <a:r>
              <a:rPr lang="en-US" sz="2800" dirty="0"/>
              <a:t>● The computed variables (from statistics layer) can be mapped using stat() attribute. </a:t>
            </a:r>
          </a:p>
          <a:p>
            <a:r>
              <a:rPr lang="en-US" sz="2800" dirty="0"/>
              <a:t>● Some selected stats functions:</a:t>
            </a:r>
          </a:p>
          <a:p>
            <a:r>
              <a:rPr lang="en-US" sz="2800" dirty="0"/>
              <a:t> 	○ </a:t>
            </a:r>
            <a:r>
              <a:rPr lang="en-US" sz="2800" dirty="0" err="1"/>
              <a:t>stat_ecdf</a:t>
            </a:r>
            <a:r>
              <a:rPr lang="en-US" sz="2800" dirty="0"/>
              <a:t>() - compute empirical cumulative distribution </a:t>
            </a:r>
          </a:p>
          <a:p>
            <a:r>
              <a:rPr lang="en-US" sz="2800" dirty="0"/>
              <a:t>	○ </a:t>
            </a:r>
            <a:r>
              <a:rPr lang="en-US" sz="2800" dirty="0" err="1"/>
              <a:t>stat_ellipse</a:t>
            </a:r>
            <a:r>
              <a:rPr lang="en-US" sz="2800" dirty="0"/>
              <a:t>() - compute normal confidence ellipses</a:t>
            </a:r>
          </a:p>
          <a:p>
            <a:r>
              <a:rPr lang="en-US" sz="2800" dirty="0"/>
              <a:t>	○ </a:t>
            </a:r>
            <a:r>
              <a:rPr lang="en-US" sz="2800" dirty="0" err="1"/>
              <a:t>stat_function</a:t>
            </a:r>
            <a:r>
              <a:rPr lang="en-US" sz="2800" dirty="0"/>
              <a:t>() - compute function for each x value </a:t>
            </a:r>
          </a:p>
          <a:p>
            <a:r>
              <a:rPr lang="en-US" sz="2800" dirty="0"/>
              <a:t>	○ </a:t>
            </a:r>
            <a:r>
              <a:rPr lang="en-US" sz="2800" dirty="0" err="1"/>
              <a:t>stat_identity</a:t>
            </a:r>
            <a:r>
              <a:rPr lang="en-US" sz="2800" dirty="0"/>
              <a:t>() 	- leave data as is </a:t>
            </a:r>
          </a:p>
          <a:p>
            <a:r>
              <a:rPr lang="en-US" sz="2800" dirty="0"/>
              <a:t>	○ </a:t>
            </a:r>
            <a:r>
              <a:rPr lang="en-US" sz="2800" dirty="0" err="1"/>
              <a:t>stat_summary</a:t>
            </a:r>
            <a:r>
              <a:rPr lang="en-US" sz="2800" dirty="0"/>
              <a:t>() </a:t>
            </a:r>
            <a:r>
              <a:rPr lang="en-US" sz="2800" dirty="0" err="1"/>
              <a:t>stat_summary_bin</a:t>
            </a:r>
            <a:r>
              <a:rPr lang="en-US" sz="2800" dirty="0"/>
              <a:t>() - </a:t>
            </a:r>
            <a:r>
              <a:rPr lang="en-US" sz="2800" dirty="0" err="1"/>
              <a:t>summarise</a:t>
            </a:r>
            <a:r>
              <a:rPr lang="en-US" sz="2800" dirty="0"/>
              <a:t> y 	values at 	unique/binned x values </a:t>
            </a:r>
          </a:p>
          <a:p>
            <a:r>
              <a:rPr lang="en-US" sz="2800" dirty="0"/>
              <a:t>	○ stat_summary_2d() </a:t>
            </a:r>
            <a:r>
              <a:rPr lang="en-US" sz="2800" dirty="0" err="1"/>
              <a:t>stat_summary_hex</a:t>
            </a:r>
            <a:r>
              <a:rPr lang="en-US" sz="2800" dirty="0"/>
              <a:t>() - bin and summaries in 2D </a:t>
            </a:r>
          </a:p>
          <a:p>
            <a:r>
              <a:rPr lang="en-US" sz="2800" dirty="0"/>
              <a:t>	○ </a:t>
            </a:r>
            <a:r>
              <a:rPr lang="en-US" sz="2800" dirty="0" err="1"/>
              <a:t>stat_unique</a:t>
            </a:r>
            <a:r>
              <a:rPr lang="en-US" sz="2800" dirty="0"/>
              <a:t>() - remove duplicates </a:t>
            </a:r>
          </a:p>
          <a:p>
            <a:r>
              <a:rPr lang="en-US" sz="2800" dirty="0"/>
              <a:t>	○ </a:t>
            </a:r>
            <a:r>
              <a:rPr lang="en-US" sz="2800" dirty="0" err="1"/>
              <a:t>stat_sf_coordinates</a:t>
            </a:r>
            <a:r>
              <a:rPr lang="en-US" sz="2800" dirty="0"/>
              <a:t>() - extract coordinates from ‘sf’ objects </a:t>
            </a:r>
          </a:p>
          <a:p>
            <a:r>
              <a:rPr lang="en-US" sz="2800" dirty="0"/>
              <a:t>	○ stat() - 	calculated aesthetics </a:t>
            </a:r>
          </a:p>
        </p:txBody>
      </p:sp>
      <p:sp>
        <p:nvSpPr>
          <p:cNvPr id="3" name="TextBox 2">
            <a:extLst>
              <a:ext uri="{FF2B5EF4-FFF2-40B4-BE49-F238E27FC236}">
                <a16:creationId xmlns:a16="http://schemas.microsoft.com/office/drawing/2014/main" id="{399FF7E9-A55F-4B97-9583-C35D607EADB3}"/>
              </a:ext>
            </a:extLst>
          </p:cNvPr>
          <p:cNvSpPr txBox="1"/>
          <p:nvPr/>
        </p:nvSpPr>
        <p:spPr>
          <a:xfrm>
            <a:off x="4380931" y="162681"/>
            <a:ext cx="2609497" cy="769441"/>
          </a:xfrm>
          <a:prstGeom prst="rect">
            <a:avLst/>
          </a:prstGeom>
          <a:noFill/>
        </p:spPr>
        <p:txBody>
          <a:bodyPr wrap="none" rtlCol="0">
            <a:spAutoFit/>
          </a:bodyPr>
          <a:lstStyle/>
          <a:p>
            <a:r>
              <a:rPr lang="en-US" sz="4400" dirty="0"/>
              <a:t>Layer stats</a:t>
            </a:r>
          </a:p>
        </p:txBody>
      </p:sp>
    </p:spTree>
    <p:extLst>
      <p:ext uri="{BB962C8B-B14F-4D97-AF65-F5344CB8AC3E}">
        <p14:creationId xmlns:p14="http://schemas.microsoft.com/office/powerpoint/2010/main" val="3969688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86D414-CB44-47FE-BB04-AAB5BC6A8B2B}"/>
              </a:ext>
            </a:extLst>
          </p:cNvPr>
          <p:cNvPicPr>
            <a:picLocks noChangeAspect="1"/>
          </p:cNvPicPr>
          <p:nvPr/>
        </p:nvPicPr>
        <p:blipFill rotWithShape="1">
          <a:blip r:embed="rId2"/>
          <a:srcRect l="19261" t="21515" r="21477" b="22121"/>
          <a:stretch/>
        </p:blipFill>
        <p:spPr>
          <a:xfrm>
            <a:off x="914399" y="893618"/>
            <a:ext cx="9542890" cy="5105400"/>
          </a:xfrm>
          <a:prstGeom prst="rect">
            <a:avLst/>
          </a:prstGeom>
        </p:spPr>
      </p:pic>
      <p:sp>
        <p:nvSpPr>
          <p:cNvPr id="2" name="Oval 1">
            <a:extLst>
              <a:ext uri="{FF2B5EF4-FFF2-40B4-BE49-F238E27FC236}">
                <a16:creationId xmlns:a16="http://schemas.microsoft.com/office/drawing/2014/main" id="{D056CEAF-AE72-4F2E-A5A0-D942FFBEAFC8}"/>
              </a:ext>
            </a:extLst>
          </p:cNvPr>
          <p:cNvSpPr/>
          <p:nvPr/>
        </p:nvSpPr>
        <p:spPr>
          <a:xfrm>
            <a:off x="7646234" y="3017520"/>
            <a:ext cx="2811055" cy="3241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14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5ECD58-512B-4C52-B37A-60F8C3FE0470}"/>
              </a:ext>
            </a:extLst>
          </p:cNvPr>
          <p:cNvPicPr>
            <a:picLocks noChangeAspect="1"/>
          </p:cNvPicPr>
          <p:nvPr/>
        </p:nvPicPr>
        <p:blipFill rotWithShape="1">
          <a:blip r:embed="rId2"/>
          <a:srcRect l="19432" t="33636" r="20966" b="10101"/>
          <a:stretch/>
        </p:blipFill>
        <p:spPr>
          <a:xfrm>
            <a:off x="782780" y="665019"/>
            <a:ext cx="9432368" cy="5008417"/>
          </a:xfrm>
          <a:prstGeom prst="rect">
            <a:avLst/>
          </a:prstGeom>
        </p:spPr>
      </p:pic>
      <p:sp>
        <p:nvSpPr>
          <p:cNvPr id="3" name="TextBox 2">
            <a:extLst>
              <a:ext uri="{FF2B5EF4-FFF2-40B4-BE49-F238E27FC236}">
                <a16:creationId xmlns:a16="http://schemas.microsoft.com/office/drawing/2014/main" id="{E34A0BD9-3FF5-4991-B4BA-7E5F75833FD6}"/>
              </a:ext>
            </a:extLst>
          </p:cNvPr>
          <p:cNvSpPr txBox="1"/>
          <p:nvPr/>
        </p:nvSpPr>
        <p:spPr>
          <a:xfrm>
            <a:off x="10026754" y="5883865"/>
            <a:ext cx="1927835" cy="769441"/>
          </a:xfrm>
          <a:prstGeom prst="rect">
            <a:avLst/>
          </a:prstGeom>
          <a:noFill/>
        </p:spPr>
        <p:txBody>
          <a:bodyPr wrap="none" rtlCol="0">
            <a:spAutoFit/>
          </a:bodyPr>
          <a:lstStyle/>
          <a:p>
            <a:r>
              <a:rPr lang="en-US" sz="4400" dirty="0"/>
              <a:t>R Script</a:t>
            </a:r>
          </a:p>
        </p:txBody>
      </p:sp>
    </p:spTree>
    <p:extLst>
      <p:ext uri="{BB962C8B-B14F-4D97-AF65-F5344CB8AC3E}">
        <p14:creationId xmlns:p14="http://schemas.microsoft.com/office/powerpoint/2010/main" val="2241013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4E64BE-FADE-46AC-8669-C5884B3566C5}"/>
              </a:ext>
            </a:extLst>
          </p:cNvPr>
          <p:cNvSpPr/>
          <p:nvPr/>
        </p:nvSpPr>
        <p:spPr>
          <a:xfrm>
            <a:off x="332509" y="1415947"/>
            <a:ext cx="11187545" cy="4832092"/>
          </a:xfrm>
          <a:prstGeom prst="rect">
            <a:avLst/>
          </a:prstGeom>
        </p:spPr>
        <p:txBody>
          <a:bodyPr wrap="square">
            <a:spAutoFit/>
          </a:bodyPr>
          <a:lstStyle/>
          <a:p>
            <a:r>
              <a:rPr lang="en-US" sz="2800" dirty="0"/>
              <a:t>● Coordinates are sets that locate points in space. </a:t>
            </a:r>
          </a:p>
          <a:p>
            <a:r>
              <a:rPr lang="en-US" sz="2800" dirty="0"/>
              <a:t>● More generally we see coordinates as schemes for mapping elements of sets to geometric objects. </a:t>
            </a:r>
          </a:p>
          <a:p>
            <a:r>
              <a:rPr lang="en-US" sz="2800" dirty="0"/>
              <a:t>● The most widely known coordinates are Cartesian coordinates, where point is located on a Cartesian plane by its distance from two intersecting straight lines. </a:t>
            </a:r>
          </a:p>
          <a:p>
            <a:r>
              <a:rPr lang="en-US" sz="2800" dirty="0"/>
              <a:t>● There are different coordinate systems. </a:t>
            </a:r>
          </a:p>
          <a:p>
            <a:r>
              <a:rPr lang="en-US" sz="2800" dirty="0"/>
              <a:t>● Why use different systems? One reason is to simplify displaying graphics. </a:t>
            </a:r>
          </a:p>
          <a:p>
            <a:r>
              <a:rPr lang="en-US" sz="2800" dirty="0"/>
              <a:t>● Coordinate transformations can change some curvilinear graphics to linear. </a:t>
            </a:r>
          </a:p>
          <a:p>
            <a:r>
              <a:rPr lang="en-US" sz="2800" dirty="0"/>
              <a:t>● ggplot2 provides different coordinate systems</a:t>
            </a:r>
          </a:p>
        </p:txBody>
      </p:sp>
      <p:sp>
        <p:nvSpPr>
          <p:cNvPr id="3" name="TextBox 2">
            <a:extLst>
              <a:ext uri="{FF2B5EF4-FFF2-40B4-BE49-F238E27FC236}">
                <a16:creationId xmlns:a16="http://schemas.microsoft.com/office/drawing/2014/main" id="{2AB45EBC-7016-4983-8C3D-7857FE615D1F}"/>
              </a:ext>
            </a:extLst>
          </p:cNvPr>
          <p:cNvSpPr txBox="1"/>
          <p:nvPr/>
        </p:nvSpPr>
        <p:spPr>
          <a:xfrm>
            <a:off x="4502728" y="401782"/>
            <a:ext cx="2945230" cy="769441"/>
          </a:xfrm>
          <a:prstGeom prst="rect">
            <a:avLst/>
          </a:prstGeom>
          <a:noFill/>
        </p:spPr>
        <p:txBody>
          <a:bodyPr wrap="none" rtlCol="0">
            <a:spAutoFit/>
          </a:bodyPr>
          <a:lstStyle/>
          <a:p>
            <a:r>
              <a:rPr lang="en-US" sz="4400" dirty="0"/>
              <a:t>Coordinates</a:t>
            </a:r>
          </a:p>
        </p:txBody>
      </p:sp>
    </p:spTree>
    <p:extLst>
      <p:ext uri="{BB962C8B-B14F-4D97-AF65-F5344CB8AC3E}">
        <p14:creationId xmlns:p14="http://schemas.microsoft.com/office/powerpoint/2010/main" val="2177219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9833A1-3EF6-428A-99C4-5D850EF741DC}"/>
              </a:ext>
            </a:extLst>
          </p:cNvPr>
          <p:cNvPicPr>
            <a:picLocks noChangeAspect="1"/>
          </p:cNvPicPr>
          <p:nvPr/>
        </p:nvPicPr>
        <p:blipFill rotWithShape="1">
          <a:blip r:embed="rId2"/>
          <a:srcRect l="18466" t="37272" r="19489" b="16364"/>
          <a:stretch/>
        </p:blipFill>
        <p:spPr>
          <a:xfrm>
            <a:off x="346364" y="595746"/>
            <a:ext cx="10250913" cy="4308763"/>
          </a:xfrm>
          <a:prstGeom prst="rect">
            <a:avLst/>
          </a:prstGeom>
        </p:spPr>
      </p:pic>
    </p:spTree>
    <p:extLst>
      <p:ext uri="{BB962C8B-B14F-4D97-AF65-F5344CB8AC3E}">
        <p14:creationId xmlns:p14="http://schemas.microsoft.com/office/powerpoint/2010/main" val="216985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2A3AFF-6716-43B4-88DC-086B6682C818}"/>
              </a:ext>
            </a:extLst>
          </p:cNvPr>
          <p:cNvSpPr/>
          <p:nvPr/>
        </p:nvSpPr>
        <p:spPr>
          <a:xfrm>
            <a:off x="229735" y="1498937"/>
            <a:ext cx="11193439" cy="5693866"/>
          </a:xfrm>
          <a:prstGeom prst="rect">
            <a:avLst/>
          </a:prstGeom>
        </p:spPr>
        <p:txBody>
          <a:bodyPr wrap="square">
            <a:spAutoFit/>
          </a:bodyPr>
          <a:lstStyle/>
          <a:p>
            <a:r>
              <a:rPr lang="en-US" sz="2800" dirty="0"/>
              <a:t>● Scales control the details of how data values are translated to visual properties. </a:t>
            </a:r>
          </a:p>
          <a:p>
            <a:r>
              <a:rPr lang="en-US" sz="2800" dirty="0"/>
              <a:t>● We can override the default scales to tweak details like axis labels or legend keys, or to use a completely different translation from data to aesthetic. </a:t>
            </a:r>
          </a:p>
          <a:p>
            <a:r>
              <a:rPr lang="en-US" sz="2800" dirty="0"/>
              <a:t>● In general, we can use scales for: </a:t>
            </a:r>
          </a:p>
          <a:p>
            <a:r>
              <a:rPr lang="en-US" sz="2800" dirty="0"/>
              <a:t>           ○ modifying axis, legend and plot labels, 	</a:t>
            </a:r>
          </a:p>
          <a:p>
            <a:r>
              <a:rPr lang="en-US" sz="2800" dirty="0"/>
              <a:t>           ○ general purpose scales, </a:t>
            </a:r>
          </a:p>
          <a:p>
            <a:r>
              <a:rPr lang="en-US" sz="2800" dirty="0"/>
              <a:t>	○ location scales, </a:t>
            </a:r>
          </a:p>
          <a:p>
            <a:r>
              <a:rPr lang="en-US" sz="2800" dirty="0"/>
              <a:t>	○ color and fill scales, </a:t>
            </a:r>
          </a:p>
          <a:p>
            <a:r>
              <a:rPr lang="en-US" sz="2800" dirty="0"/>
              <a:t>	○ shape scales, </a:t>
            </a:r>
          </a:p>
          <a:p>
            <a:r>
              <a:rPr lang="en-US" sz="2800" dirty="0"/>
              <a:t>	○ size scales and more…</a:t>
            </a:r>
          </a:p>
          <a:p>
            <a:r>
              <a:rPr lang="en-US" sz="2800" dirty="0"/>
              <a:t>	</a:t>
            </a:r>
          </a:p>
        </p:txBody>
      </p:sp>
      <p:sp>
        <p:nvSpPr>
          <p:cNvPr id="3" name="TextBox 2">
            <a:extLst>
              <a:ext uri="{FF2B5EF4-FFF2-40B4-BE49-F238E27FC236}">
                <a16:creationId xmlns:a16="http://schemas.microsoft.com/office/drawing/2014/main" id="{CA66E729-03E7-45D8-BEF3-0F1209B86936}"/>
              </a:ext>
            </a:extLst>
          </p:cNvPr>
          <p:cNvSpPr txBox="1"/>
          <p:nvPr/>
        </p:nvSpPr>
        <p:spPr>
          <a:xfrm>
            <a:off x="4605968" y="355448"/>
            <a:ext cx="1581010" cy="769441"/>
          </a:xfrm>
          <a:prstGeom prst="rect">
            <a:avLst/>
          </a:prstGeom>
          <a:noFill/>
        </p:spPr>
        <p:txBody>
          <a:bodyPr wrap="none" rtlCol="0">
            <a:spAutoFit/>
          </a:bodyPr>
          <a:lstStyle/>
          <a:p>
            <a:pPr algn="ctr"/>
            <a:r>
              <a:rPr lang="en-US" sz="4400" dirty="0"/>
              <a:t>Scales</a:t>
            </a:r>
          </a:p>
        </p:txBody>
      </p:sp>
    </p:spTree>
    <p:extLst>
      <p:ext uri="{BB962C8B-B14F-4D97-AF65-F5344CB8AC3E}">
        <p14:creationId xmlns:p14="http://schemas.microsoft.com/office/powerpoint/2010/main" val="28150523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085C74-C659-4D1D-8A68-9F429026D9F3}"/>
              </a:ext>
            </a:extLst>
          </p:cNvPr>
          <p:cNvSpPr/>
          <p:nvPr/>
        </p:nvSpPr>
        <p:spPr>
          <a:xfrm>
            <a:off x="461750" y="1126910"/>
            <a:ext cx="6096000" cy="2677656"/>
          </a:xfrm>
          <a:prstGeom prst="rect">
            <a:avLst/>
          </a:prstGeom>
        </p:spPr>
        <p:txBody>
          <a:bodyPr>
            <a:spAutoFit/>
          </a:bodyPr>
          <a:lstStyle/>
          <a:p>
            <a:r>
              <a:rPr lang="en-US" sz="2800" dirty="0"/>
              <a:t>Use with any aesthetic: </a:t>
            </a:r>
          </a:p>
          <a:p>
            <a:r>
              <a:rPr lang="en-US" sz="2800" dirty="0"/>
              <a:t>	○ alpha, color, </a:t>
            </a:r>
          </a:p>
          <a:p>
            <a:r>
              <a:rPr lang="en-US" sz="2800" dirty="0"/>
              <a:t>	○ fill, </a:t>
            </a:r>
          </a:p>
          <a:p>
            <a:r>
              <a:rPr lang="en-US" sz="2800" dirty="0"/>
              <a:t>	○ </a:t>
            </a:r>
            <a:r>
              <a:rPr lang="en-US" sz="2800" dirty="0" err="1"/>
              <a:t>linetype</a:t>
            </a:r>
            <a:r>
              <a:rPr lang="en-US" sz="2800" dirty="0"/>
              <a:t>, </a:t>
            </a:r>
          </a:p>
          <a:p>
            <a:r>
              <a:rPr lang="en-US" sz="2800" dirty="0"/>
              <a:t>	○ shape, size</a:t>
            </a:r>
          </a:p>
          <a:p>
            <a:endParaRPr lang="en-US" sz="2800" dirty="0"/>
          </a:p>
        </p:txBody>
      </p:sp>
      <p:sp>
        <p:nvSpPr>
          <p:cNvPr id="3" name="Rectangle 2">
            <a:extLst>
              <a:ext uri="{FF2B5EF4-FFF2-40B4-BE49-F238E27FC236}">
                <a16:creationId xmlns:a16="http://schemas.microsoft.com/office/drawing/2014/main" id="{2556CD9B-80E2-4A81-8F78-0FE5A0850A0A}"/>
              </a:ext>
            </a:extLst>
          </p:cNvPr>
          <p:cNvSpPr/>
          <p:nvPr/>
        </p:nvSpPr>
        <p:spPr>
          <a:xfrm>
            <a:off x="529988" y="3311309"/>
            <a:ext cx="10538346" cy="2246769"/>
          </a:xfrm>
          <a:prstGeom prst="rect">
            <a:avLst/>
          </a:prstGeom>
        </p:spPr>
        <p:txBody>
          <a:bodyPr wrap="square">
            <a:spAutoFit/>
          </a:bodyPr>
          <a:lstStyle/>
          <a:p>
            <a:r>
              <a:rPr lang="en-US" sz="2800" dirty="0">
                <a:solidFill>
                  <a:srgbClr val="C00000"/>
                </a:solidFill>
              </a:rPr>
              <a:t>scale_*_</a:t>
            </a:r>
            <a:r>
              <a:rPr lang="en-US" sz="2800" dirty="0" err="1">
                <a:solidFill>
                  <a:srgbClr val="C00000"/>
                </a:solidFill>
              </a:rPr>
              <a:t>continous</a:t>
            </a:r>
            <a:r>
              <a:rPr lang="en-US" sz="2800" dirty="0">
                <a:solidFill>
                  <a:srgbClr val="C00000"/>
                </a:solidFill>
              </a:rPr>
              <a:t>()   </a:t>
            </a:r>
            <a:r>
              <a:rPr lang="en-US" sz="2800" dirty="0"/>
              <a:t>- map continuous values to visual values </a:t>
            </a:r>
            <a:r>
              <a:rPr lang="en-US" sz="2800" dirty="0">
                <a:solidFill>
                  <a:srgbClr val="C00000"/>
                </a:solidFill>
              </a:rPr>
              <a:t>scale_*_discrete()       </a:t>
            </a:r>
            <a:r>
              <a:rPr lang="en-US" sz="2800" dirty="0"/>
              <a:t>- map discrete values to visual values </a:t>
            </a:r>
            <a:r>
              <a:rPr lang="en-US" sz="2800" dirty="0">
                <a:solidFill>
                  <a:srgbClr val="C00000"/>
                </a:solidFill>
              </a:rPr>
              <a:t>scale_*_identity()       </a:t>
            </a:r>
            <a:r>
              <a:rPr lang="en-US" sz="2800" dirty="0"/>
              <a:t>- use data values as visual values </a:t>
            </a:r>
          </a:p>
          <a:p>
            <a:r>
              <a:rPr lang="en-US" sz="2800" dirty="0">
                <a:solidFill>
                  <a:srgbClr val="C00000"/>
                </a:solidFill>
              </a:rPr>
              <a:t>scale_*_manual()        </a:t>
            </a:r>
            <a:r>
              <a:rPr lang="en-US" sz="2800" dirty="0"/>
              <a:t>- map discrete values to manually chosen visual 			       values</a:t>
            </a:r>
          </a:p>
        </p:txBody>
      </p:sp>
      <p:sp>
        <p:nvSpPr>
          <p:cNvPr id="4" name="TextBox 3">
            <a:extLst>
              <a:ext uri="{FF2B5EF4-FFF2-40B4-BE49-F238E27FC236}">
                <a16:creationId xmlns:a16="http://schemas.microsoft.com/office/drawing/2014/main" id="{FBCBF49D-8326-4F2F-A73F-415F2C5737D7}"/>
              </a:ext>
            </a:extLst>
          </p:cNvPr>
          <p:cNvSpPr txBox="1"/>
          <p:nvPr/>
        </p:nvSpPr>
        <p:spPr>
          <a:xfrm>
            <a:off x="3056359" y="272956"/>
            <a:ext cx="5485604" cy="769441"/>
          </a:xfrm>
          <a:prstGeom prst="rect">
            <a:avLst/>
          </a:prstGeom>
          <a:noFill/>
        </p:spPr>
        <p:txBody>
          <a:bodyPr wrap="none" rtlCol="0">
            <a:spAutoFit/>
          </a:bodyPr>
          <a:lstStyle/>
          <a:p>
            <a:r>
              <a:rPr lang="en-US" sz="4400" dirty="0"/>
              <a:t>General purpose scales</a:t>
            </a:r>
          </a:p>
        </p:txBody>
      </p:sp>
    </p:spTree>
    <p:extLst>
      <p:ext uri="{BB962C8B-B14F-4D97-AF65-F5344CB8AC3E}">
        <p14:creationId xmlns:p14="http://schemas.microsoft.com/office/powerpoint/2010/main" val="4074811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09DCA1-64A2-4F3E-A48F-2490D2D0CC33}"/>
              </a:ext>
            </a:extLst>
          </p:cNvPr>
          <p:cNvSpPr/>
          <p:nvPr/>
        </p:nvSpPr>
        <p:spPr>
          <a:xfrm>
            <a:off x="689100" y="1910595"/>
            <a:ext cx="6971780" cy="523220"/>
          </a:xfrm>
          <a:prstGeom prst="rect">
            <a:avLst/>
          </a:prstGeom>
        </p:spPr>
        <p:txBody>
          <a:bodyPr wrap="none">
            <a:spAutoFit/>
          </a:bodyPr>
          <a:lstStyle/>
          <a:p>
            <a:r>
              <a:rPr lang="en-US" sz="2800" dirty="0"/>
              <a:t> ● Use with x or y aesthetic (x selected below!)</a:t>
            </a:r>
          </a:p>
        </p:txBody>
      </p:sp>
      <p:sp>
        <p:nvSpPr>
          <p:cNvPr id="3" name="Rectangle 2">
            <a:extLst>
              <a:ext uri="{FF2B5EF4-FFF2-40B4-BE49-F238E27FC236}">
                <a16:creationId xmlns:a16="http://schemas.microsoft.com/office/drawing/2014/main" id="{5BE3C6B4-9060-4713-A2E0-11719B3EC2EA}"/>
              </a:ext>
            </a:extLst>
          </p:cNvPr>
          <p:cNvSpPr/>
          <p:nvPr/>
        </p:nvSpPr>
        <p:spPr>
          <a:xfrm>
            <a:off x="689100" y="2637767"/>
            <a:ext cx="9724142" cy="2246769"/>
          </a:xfrm>
          <a:prstGeom prst="rect">
            <a:avLst/>
          </a:prstGeom>
        </p:spPr>
        <p:txBody>
          <a:bodyPr wrap="square">
            <a:spAutoFit/>
          </a:bodyPr>
          <a:lstStyle/>
          <a:p>
            <a:r>
              <a:rPr lang="en-US" sz="2800" dirty="0" err="1">
                <a:solidFill>
                  <a:srgbClr val="C00000"/>
                </a:solidFill>
              </a:rPr>
              <a:t>scale_x_date</a:t>
            </a:r>
            <a:r>
              <a:rPr lang="en-US" sz="2800" dirty="0">
                <a:solidFill>
                  <a:srgbClr val="C00000"/>
                </a:solidFill>
              </a:rPr>
              <a:t>() </a:t>
            </a:r>
            <a:r>
              <a:rPr lang="en-US" sz="2800" dirty="0"/>
              <a:t>		- treat x values as dates </a:t>
            </a:r>
          </a:p>
          <a:p>
            <a:r>
              <a:rPr lang="en-US" sz="2800" dirty="0" err="1">
                <a:solidFill>
                  <a:srgbClr val="C00000"/>
                </a:solidFill>
              </a:rPr>
              <a:t>scale_x_datetime</a:t>
            </a:r>
            <a:r>
              <a:rPr lang="en-US" sz="2800" dirty="0">
                <a:solidFill>
                  <a:srgbClr val="C00000"/>
                </a:solidFill>
              </a:rPr>
              <a:t>() </a:t>
            </a:r>
            <a:r>
              <a:rPr lang="en-US" sz="2800" dirty="0"/>
              <a:t>	- treat x values as date times </a:t>
            </a:r>
            <a:r>
              <a:rPr lang="en-US" sz="2800" u="sng" dirty="0">
                <a:solidFill>
                  <a:srgbClr val="C00000"/>
                </a:solidFill>
              </a:rPr>
              <a:t>scale_x_log10() </a:t>
            </a:r>
            <a:r>
              <a:rPr lang="en-US" sz="2800" u="sng" dirty="0"/>
              <a:t>		- plot x on log10 scale </a:t>
            </a:r>
          </a:p>
          <a:p>
            <a:r>
              <a:rPr lang="en-US" sz="2800" dirty="0" err="1">
                <a:solidFill>
                  <a:srgbClr val="C00000"/>
                </a:solidFill>
              </a:rPr>
              <a:t>scale_x_reverse</a:t>
            </a:r>
            <a:r>
              <a:rPr lang="en-US" sz="2800" dirty="0">
                <a:solidFill>
                  <a:srgbClr val="C00000"/>
                </a:solidFill>
              </a:rPr>
              <a:t>() </a:t>
            </a:r>
            <a:r>
              <a:rPr lang="en-US" sz="2800" dirty="0"/>
              <a:t>		- reverse direction of x axis </a:t>
            </a:r>
          </a:p>
          <a:p>
            <a:r>
              <a:rPr lang="en-US" sz="2800" dirty="0" err="1">
                <a:solidFill>
                  <a:srgbClr val="C00000"/>
                </a:solidFill>
              </a:rPr>
              <a:t>scale_x_sqrt</a:t>
            </a:r>
            <a:r>
              <a:rPr lang="en-US" sz="2800" dirty="0">
                <a:solidFill>
                  <a:srgbClr val="C00000"/>
                </a:solidFill>
              </a:rPr>
              <a:t>() </a:t>
            </a:r>
            <a:r>
              <a:rPr lang="en-US" sz="2800" dirty="0"/>
              <a:t>		- plot x on square root scale</a:t>
            </a:r>
          </a:p>
        </p:txBody>
      </p:sp>
      <p:sp>
        <p:nvSpPr>
          <p:cNvPr id="4" name="TextBox 3">
            <a:extLst>
              <a:ext uri="{FF2B5EF4-FFF2-40B4-BE49-F238E27FC236}">
                <a16:creationId xmlns:a16="http://schemas.microsoft.com/office/drawing/2014/main" id="{9A094D0D-29FD-4FFA-91CF-A2C776D9E645}"/>
              </a:ext>
            </a:extLst>
          </p:cNvPr>
          <p:cNvSpPr txBox="1"/>
          <p:nvPr/>
        </p:nvSpPr>
        <p:spPr>
          <a:xfrm>
            <a:off x="3063923" y="288934"/>
            <a:ext cx="5330113" cy="769441"/>
          </a:xfrm>
          <a:prstGeom prst="rect">
            <a:avLst/>
          </a:prstGeom>
          <a:noFill/>
        </p:spPr>
        <p:txBody>
          <a:bodyPr wrap="none" rtlCol="0">
            <a:spAutoFit/>
          </a:bodyPr>
          <a:lstStyle/>
          <a:p>
            <a:r>
              <a:rPr lang="en-US" sz="4400" dirty="0"/>
              <a:t>X and Y location scales</a:t>
            </a:r>
          </a:p>
        </p:txBody>
      </p:sp>
    </p:spTree>
    <p:extLst>
      <p:ext uri="{BB962C8B-B14F-4D97-AF65-F5344CB8AC3E}">
        <p14:creationId xmlns:p14="http://schemas.microsoft.com/office/powerpoint/2010/main" val="2954053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E09BE5-6415-4C4C-97C9-1DEFD89C6443}"/>
              </a:ext>
            </a:extLst>
          </p:cNvPr>
          <p:cNvPicPr>
            <a:picLocks noChangeAspect="1"/>
          </p:cNvPicPr>
          <p:nvPr/>
        </p:nvPicPr>
        <p:blipFill rotWithShape="1">
          <a:blip r:embed="rId2"/>
          <a:srcRect l="19545" t="41111" r="20170" b="15858"/>
          <a:stretch/>
        </p:blipFill>
        <p:spPr>
          <a:xfrm>
            <a:off x="847451" y="2202873"/>
            <a:ext cx="10457858" cy="4198914"/>
          </a:xfrm>
          <a:prstGeom prst="rect">
            <a:avLst/>
          </a:prstGeom>
        </p:spPr>
      </p:pic>
      <p:sp>
        <p:nvSpPr>
          <p:cNvPr id="3" name="TextBox 2">
            <a:extLst>
              <a:ext uri="{FF2B5EF4-FFF2-40B4-BE49-F238E27FC236}">
                <a16:creationId xmlns:a16="http://schemas.microsoft.com/office/drawing/2014/main" id="{2864C222-73AD-4F66-B9AB-0DC01337547B}"/>
              </a:ext>
            </a:extLst>
          </p:cNvPr>
          <p:cNvSpPr txBox="1"/>
          <p:nvPr/>
        </p:nvSpPr>
        <p:spPr>
          <a:xfrm>
            <a:off x="3740727" y="415636"/>
            <a:ext cx="4577022" cy="769441"/>
          </a:xfrm>
          <a:prstGeom prst="rect">
            <a:avLst/>
          </a:prstGeom>
          <a:noFill/>
        </p:spPr>
        <p:txBody>
          <a:bodyPr wrap="none" rtlCol="0">
            <a:spAutoFit/>
          </a:bodyPr>
          <a:lstStyle/>
          <a:p>
            <a:r>
              <a:rPr lang="en-US" sz="4400" dirty="0"/>
              <a:t>Color and fill scales</a:t>
            </a:r>
          </a:p>
        </p:txBody>
      </p:sp>
      <p:sp>
        <p:nvSpPr>
          <p:cNvPr id="4" name="TextBox 3">
            <a:extLst>
              <a:ext uri="{FF2B5EF4-FFF2-40B4-BE49-F238E27FC236}">
                <a16:creationId xmlns:a16="http://schemas.microsoft.com/office/drawing/2014/main" id="{717CFF36-B6D4-4D21-AE34-5F1E3003A5D3}"/>
              </a:ext>
            </a:extLst>
          </p:cNvPr>
          <p:cNvSpPr txBox="1"/>
          <p:nvPr/>
        </p:nvSpPr>
        <p:spPr>
          <a:xfrm>
            <a:off x="1149927" y="1711036"/>
            <a:ext cx="1453347" cy="523220"/>
          </a:xfrm>
          <a:prstGeom prst="rect">
            <a:avLst/>
          </a:prstGeom>
          <a:noFill/>
        </p:spPr>
        <p:txBody>
          <a:bodyPr wrap="none" rtlCol="0">
            <a:spAutoFit/>
          </a:bodyPr>
          <a:lstStyle/>
          <a:p>
            <a:r>
              <a:rPr lang="en-US" sz="2800" dirty="0"/>
              <a:t>Discrete </a:t>
            </a:r>
          </a:p>
        </p:txBody>
      </p:sp>
      <p:sp>
        <p:nvSpPr>
          <p:cNvPr id="5" name="TextBox 4">
            <a:extLst>
              <a:ext uri="{FF2B5EF4-FFF2-40B4-BE49-F238E27FC236}">
                <a16:creationId xmlns:a16="http://schemas.microsoft.com/office/drawing/2014/main" id="{41701269-7D0B-472A-9340-8831A8714809}"/>
              </a:ext>
            </a:extLst>
          </p:cNvPr>
          <p:cNvSpPr txBox="1"/>
          <p:nvPr/>
        </p:nvSpPr>
        <p:spPr>
          <a:xfrm>
            <a:off x="6684818" y="1711036"/>
            <a:ext cx="1850058" cy="523220"/>
          </a:xfrm>
          <a:prstGeom prst="rect">
            <a:avLst/>
          </a:prstGeom>
          <a:noFill/>
        </p:spPr>
        <p:txBody>
          <a:bodyPr wrap="none" rtlCol="0">
            <a:spAutoFit/>
          </a:bodyPr>
          <a:lstStyle/>
          <a:p>
            <a:r>
              <a:rPr lang="en-US" sz="2800" dirty="0"/>
              <a:t>Continuous</a:t>
            </a:r>
          </a:p>
        </p:txBody>
      </p:sp>
    </p:spTree>
    <p:extLst>
      <p:ext uri="{BB962C8B-B14F-4D97-AF65-F5344CB8AC3E}">
        <p14:creationId xmlns:p14="http://schemas.microsoft.com/office/powerpoint/2010/main" val="196080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E660B2-0AC2-4978-943B-52EC6EBAFED8}"/>
              </a:ext>
            </a:extLst>
          </p:cNvPr>
          <p:cNvPicPr>
            <a:picLocks noChangeAspect="1"/>
          </p:cNvPicPr>
          <p:nvPr/>
        </p:nvPicPr>
        <p:blipFill rotWithShape="1">
          <a:blip r:embed="rId2"/>
          <a:srcRect l="19757" t="34527" r="20578" b="18010"/>
          <a:stretch/>
        </p:blipFill>
        <p:spPr>
          <a:xfrm>
            <a:off x="627797" y="1276066"/>
            <a:ext cx="10187006" cy="4558352"/>
          </a:xfrm>
          <a:prstGeom prst="rect">
            <a:avLst/>
          </a:prstGeom>
        </p:spPr>
      </p:pic>
      <p:sp>
        <p:nvSpPr>
          <p:cNvPr id="3" name="TextBox 2">
            <a:extLst>
              <a:ext uri="{FF2B5EF4-FFF2-40B4-BE49-F238E27FC236}">
                <a16:creationId xmlns:a16="http://schemas.microsoft.com/office/drawing/2014/main" id="{1AC9D3FE-ED27-48B6-83F2-715C6D71E23D}"/>
              </a:ext>
            </a:extLst>
          </p:cNvPr>
          <p:cNvSpPr txBox="1"/>
          <p:nvPr/>
        </p:nvSpPr>
        <p:spPr>
          <a:xfrm>
            <a:off x="4244910" y="254141"/>
            <a:ext cx="3203249" cy="769441"/>
          </a:xfrm>
          <a:prstGeom prst="rect">
            <a:avLst/>
          </a:prstGeom>
          <a:noFill/>
        </p:spPr>
        <p:txBody>
          <a:bodyPr wrap="none" rtlCol="0">
            <a:spAutoFit/>
          </a:bodyPr>
          <a:lstStyle/>
          <a:p>
            <a:r>
              <a:rPr lang="en-US" sz="4400" dirty="0"/>
              <a:t>Shape scales </a:t>
            </a:r>
          </a:p>
        </p:txBody>
      </p:sp>
      <p:sp>
        <p:nvSpPr>
          <p:cNvPr id="4" name="TextBox 3">
            <a:extLst>
              <a:ext uri="{FF2B5EF4-FFF2-40B4-BE49-F238E27FC236}">
                <a16:creationId xmlns:a16="http://schemas.microsoft.com/office/drawing/2014/main" id="{DF7603E6-14BC-4482-818F-D7DF07A90C5C}"/>
              </a:ext>
            </a:extLst>
          </p:cNvPr>
          <p:cNvSpPr txBox="1"/>
          <p:nvPr/>
        </p:nvSpPr>
        <p:spPr>
          <a:xfrm>
            <a:off x="7997589" y="1095738"/>
            <a:ext cx="2156168" cy="369332"/>
          </a:xfrm>
          <a:prstGeom prst="rect">
            <a:avLst/>
          </a:prstGeom>
          <a:noFill/>
        </p:spPr>
        <p:txBody>
          <a:bodyPr wrap="none" rtlCol="0">
            <a:spAutoFit/>
          </a:bodyPr>
          <a:lstStyle/>
          <a:p>
            <a:r>
              <a:rPr lang="en-US" dirty="0"/>
              <a:t>Manual shape values</a:t>
            </a:r>
          </a:p>
        </p:txBody>
      </p:sp>
    </p:spTree>
    <p:extLst>
      <p:ext uri="{BB962C8B-B14F-4D97-AF65-F5344CB8AC3E}">
        <p14:creationId xmlns:p14="http://schemas.microsoft.com/office/powerpoint/2010/main" val="411714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ubtitle 2">
            <a:extLst>
              <a:ext uri="{FF2B5EF4-FFF2-40B4-BE49-F238E27FC236}">
                <a16:creationId xmlns:a16="http://schemas.microsoft.com/office/drawing/2014/main" id="{01B7942F-C581-405F-BA4A-29EA694AEBF4}"/>
              </a:ext>
            </a:extLst>
          </p:cNvPr>
          <p:cNvSpPr>
            <a:spLocks noGrp="1"/>
          </p:cNvSpPr>
          <p:nvPr>
            <p:ph type="subTitle" idx="4294967295"/>
          </p:nvPr>
        </p:nvSpPr>
        <p:spPr>
          <a:xfrm>
            <a:off x="2895600" y="3886200"/>
            <a:ext cx="6400800" cy="1752600"/>
          </a:xfrm>
        </p:spPr>
        <p:txBody>
          <a:bodyPr/>
          <a:lstStyle/>
          <a:p>
            <a:pPr marL="0" indent="0" algn="ctr" defTabSz="457200">
              <a:buNone/>
            </a:pPr>
            <a:endParaRPr lang="en-US" altLang="en-US">
              <a:solidFill>
                <a:srgbClr val="898989"/>
              </a:solidFill>
            </a:endParaRPr>
          </a:p>
        </p:txBody>
      </p:sp>
      <p:pic>
        <p:nvPicPr>
          <p:cNvPr id="10243" name="Picture 3" descr="Virtual-Stock-Trading.jpg">
            <a:extLst>
              <a:ext uri="{FF2B5EF4-FFF2-40B4-BE49-F238E27FC236}">
                <a16:creationId xmlns:a16="http://schemas.microsoft.com/office/drawing/2014/main" id="{66D993CB-0204-4D96-9A27-E14185EB0B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1000"/>
            <a:ext cx="9144000" cy="711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7">
            <a:extLst>
              <a:ext uri="{FF2B5EF4-FFF2-40B4-BE49-F238E27FC236}">
                <a16:creationId xmlns:a16="http://schemas.microsoft.com/office/drawing/2014/main" id="{60B5C0D8-9A66-455D-9A58-1A98A6D59BF9}"/>
              </a:ext>
            </a:extLst>
          </p:cNvPr>
          <p:cNvSpPr txBox="1">
            <a:spLocks noChangeArrowheads="1"/>
          </p:cNvSpPr>
          <p:nvPr/>
        </p:nvSpPr>
        <p:spPr bwMode="auto">
          <a:xfrm>
            <a:off x="1524000" y="1692275"/>
            <a:ext cx="3932238" cy="946150"/>
          </a:xfrm>
          <a:prstGeom prst="rect">
            <a:avLst/>
          </a:prstGeom>
          <a:solidFill>
            <a:schemeClr val="tx1">
              <a:alpha val="8117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rgbClr val="FFFFFF"/>
                </a:solidFill>
                <a:latin typeface="Calibri" panose="020F0502020204030204" pitchFamily="34" charset="0"/>
                <a:ea typeface="MS PGothic" panose="020B0600070205080204" pitchFamily="34" charset="-128"/>
              </a:rPr>
              <a:t>The world economy produced goods and services worth almost $55 trillion in 2005. </a:t>
            </a:r>
          </a:p>
          <a:p>
            <a:pPr eaLnBrk="1" hangingPunct="1">
              <a:spcBef>
                <a:spcPct val="0"/>
              </a:spcBef>
              <a:buFontTx/>
              <a:buNone/>
            </a:pPr>
            <a:r>
              <a:rPr lang="en-US" altLang="en-US" sz="1200" i="1">
                <a:solidFill>
                  <a:srgbClr val="FFFFFF"/>
                </a:solidFill>
                <a:latin typeface="Calibri" panose="020F0502020204030204" pitchFamily="34" charset="0"/>
                <a:ea typeface="MS PGothic" panose="020B0600070205080204" pitchFamily="34" charset="-128"/>
              </a:rPr>
              <a:t>(http://siteresources.worldbank.org/ICPINT/Resources/ICPreportprelim.pdf)</a:t>
            </a:r>
            <a:endParaRPr lang="hu-HU" altLang="en-US" sz="1200" i="1">
              <a:solidFill>
                <a:srgbClr val="FFFFFF"/>
              </a:solidFill>
              <a:latin typeface="Calibri" panose="020F0502020204030204" pitchFamily="34" charset="0"/>
              <a:ea typeface="MS PGothic" panose="020B0600070205080204" pitchFamily="34" charset="-128"/>
            </a:endParaRPr>
          </a:p>
        </p:txBody>
      </p:sp>
      <p:sp>
        <p:nvSpPr>
          <p:cNvPr id="12" name="Subtitle 2">
            <a:extLst>
              <a:ext uri="{FF2B5EF4-FFF2-40B4-BE49-F238E27FC236}">
                <a16:creationId xmlns:a16="http://schemas.microsoft.com/office/drawing/2014/main" id="{7A4D0D27-34C3-4790-9EEC-0456E230E617}"/>
              </a:ext>
            </a:extLst>
          </p:cNvPr>
          <p:cNvSpPr txBox="1">
            <a:spLocks/>
          </p:cNvSpPr>
          <p:nvPr/>
        </p:nvSpPr>
        <p:spPr bwMode="auto">
          <a:xfrm>
            <a:off x="1524000" y="182564"/>
            <a:ext cx="9144000" cy="503237"/>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457200">
              <a:spcBef>
                <a:spcPct val="20000"/>
              </a:spcBef>
              <a:defRPr/>
            </a:pPr>
            <a:r>
              <a:rPr lang="en-US" sz="2000" b="1" dirty="0">
                <a:solidFill>
                  <a:schemeClr val="bg1"/>
                </a:solidFill>
                <a:latin typeface="Helvetica" pitchFamily="36" charset="0"/>
                <a:ea typeface="Helvetica" pitchFamily="36" charset="0"/>
                <a:cs typeface="Helvetica" pitchFamily="36" charset="0"/>
              </a:rPr>
              <a:t>ECONOMY        </a:t>
            </a:r>
            <a:r>
              <a:rPr lang="en-US" sz="1600" b="1" dirty="0">
                <a:solidFill>
                  <a:schemeClr val="bg1">
                    <a:lumMod val="85000"/>
                  </a:schemeClr>
                </a:solidFill>
                <a:latin typeface="Helvetica" pitchFamily="36" charset="0"/>
                <a:ea typeface="Helvetica" pitchFamily="36" charset="0"/>
                <a:cs typeface="Helvetica" pitchFamily="36" charset="0"/>
              </a:rPr>
              <a:t>Factoid:</a:t>
            </a:r>
          </a:p>
        </p:txBody>
      </p:sp>
      <p:sp>
        <p:nvSpPr>
          <p:cNvPr id="10246" name="Subtitle 2">
            <a:extLst>
              <a:ext uri="{FF2B5EF4-FFF2-40B4-BE49-F238E27FC236}">
                <a16:creationId xmlns:a16="http://schemas.microsoft.com/office/drawing/2014/main" id="{AF2BC06E-C8FD-40B1-900B-B76F8923CF62}"/>
              </a:ext>
            </a:extLst>
          </p:cNvPr>
          <p:cNvSpPr txBox="1">
            <a:spLocks/>
          </p:cNvSpPr>
          <p:nvPr/>
        </p:nvSpPr>
        <p:spPr bwMode="auto">
          <a:xfrm flipH="1">
            <a:off x="3154364" y="182564"/>
            <a:ext cx="46037" cy="503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1600" b="1">
              <a:solidFill>
                <a:schemeClr val="bg1"/>
              </a:solidFill>
              <a:latin typeface="Helvetica" panose="020B0604020202020204" pitchFamily="34" charset="0"/>
              <a:ea typeface="MS PGothic" panose="020B0600070205080204" pitchFamily="34" charset="-128"/>
            </a:endParaRPr>
          </a:p>
        </p:txBody>
      </p:sp>
      <p:sp>
        <p:nvSpPr>
          <p:cNvPr id="10247" name="TextBox 3">
            <a:extLst>
              <a:ext uri="{FF2B5EF4-FFF2-40B4-BE49-F238E27FC236}">
                <a16:creationId xmlns:a16="http://schemas.microsoft.com/office/drawing/2014/main" id="{7D9F5FFF-7AA4-43D0-B126-7C74AD0D2D3C}"/>
              </a:ext>
            </a:extLst>
          </p:cNvPr>
          <p:cNvSpPr txBox="1">
            <a:spLocks noChangeArrowheads="1"/>
          </p:cNvSpPr>
          <p:nvPr/>
        </p:nvSpPr>
        <p:spPr bwMode="auto">
          <a:xfrm>
            <a:off x="7315200" y="6324601"/>
            <a:ext cx="3276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1000" i="1">
                <a:solidFill>
                  <a:schemeClr val="bg1"/>
                </a:solidFill>
                <a:latin typeface="Calibri" panose="020F0502020204030204" pitchFamily="34" charset="0"/>
              </a:rPr>
              <a:t>http://scotttaylor.eu/gaining-exposure-to-social-media/</a:t>
            </a:r>
          </a:p>
        </p:txBody>
      </p:sp>
      <p:sp>
        <p:nvSpPr>
          <p:cNvPr id="10248" name="Text Box 8">
            <a:extLst>
              <a:ext uri="{FF2B5EF4-FFF2-40B4-BE49-F238E27FC236}">
                <a16:creationId xmlns:a16="http://schemas.microsoft.com/office/drawing/2014/main" id="{580135FE-6BC8-478D-ACA7-94036CF8022E}"/>
              </a:ext>
            </a:extLst>
          </p:cNvPr>
          <p:cNvSpPr txBox="1">
            <a:spLocks noChangeArrowheads="1"/>
          </p:cNvSpPr>
          <p:nvPr/>
        </p:nvSpPr>
        <p:spPr bwMode="auto">
          <a:xfrm>
            <a:off x="1812926" y="6019801"/>
            <a:ext cx="8221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chemeClr val="bg1"/>
                </a:solidFill>
                <a:latin typeface="Calibri" panose="020F0502020204030204" pitchFamily="34" charset="0"/>
              </a:rPr>
              <a:t>To communication systems that links billion of devices, from computer to cell phones.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1CC87E-FBAB-4BD6-A29E-32FD804E79C2}"/>
              </a:ext>
            </a:extLst>
          </p:cNvPr>
          <p:cNvPicPr>
            <a:picLocks noChangeAspect="1"/>
          </p:cNvPicPr>
          <p:nvPr/>
        </p:nvPicPr>
        <p:blipFill rotWithShape="1">
          <a:blip r:embed="rId2"/>
          <a:srcRect l="29772" t="33030" r="31307" b="19394"/>
          <a:stretch/>
        </p:blipFill>
        <p:spPr>
          <a:xfrm>
            <a:off x="4048989" y="2521528"/>
            <a:ext cx="4745182" cy="3262746"/>
          </a:xfrm>
          <a:prstGeom prst="rect">
            <a:avLst/>
          </a:prstGeom>
        </p:spPr>
      </p:pic>
      <p:sp>
        <p:nvSpPr>
          <p:cNvPr id="3" name="Rectangle 2">
            <a:extLst>
              <a:ext uri="{FF2B5EF4-FFF2-40B4-BE49-F238E27FC236}">
                <a16:creationId xmlns:a16="http://schemas.microsoft.com/office/drawing/2014/main" id="{AE765240-82B9-4938-BAE5-C8835E00880E}"/>
              </a:ext>
            </a:extLst>
          </p:cNvPr>
          <p:cNvSpPr/>
          <p:nvPr/>
        </p:nvSpPr>
        <p:spPr>
          <a:xfrm>
            <a:off x="5426394" y="494206"/>
            <a:ext cx="2607468" cy="769441"/>
          </a:xfrm>
          <a:prstGeom prst="rect">
            <a:avLst/>
          </a:prstGeom>
        </p:spPr>
        <p:txBody>
          <a:bodyPr wrap="square">
            <a:spAutoFit/>
          </a:bodyPr>
          <a:lstStyle/>
          <a:p>
            <a:r>
              <a:rPr lang="en-US" sz="4400" dirty="0"/>
              <a:t>Size scales</a:t>
            </a:r>
          </a:p>
        </p:txBody>
      </p:sp>
      <p:sp>
        <p:nvSpPr>
          <p:cNvPr id="4" name="Rectangle 3">
            <a:extLst>
              <a:ext uri="{FF2B5EF4-FFF2-40B4-BE49-F238E27FC236}">
                <a16:creationId xmlns:a16="http://schemas.microsoft.com/office/drawing/2014/main" id="{E3B5EBD7-44E2-4A6B-B83B-9ECC7DDF0917}"/>
              </a:ext>
            </a:extLst>
          </p:cNvPr>
          <p:cNvSpPr/>
          <p:nvPr/>
        </p:nvSpPr>
        <p:spPr>
          <a:xfrm>
            <a:off x="5532009" y="2032062"/>
            <a:ext cx="1779141" cy="369332"/>
          </a:xfrm>
          <a:prstGeom prst="rect">
            <a:avLst/>
          </a:prstGeom>
        </p:spPr>
        <p:txBody>
          <a:bodyPr wrap="none">
            <a:spAutoFit/>
          </a:bodyPr>
          <a:lstStyle/>
          <a:p>
            <a:r>
              <a:rPr lang="en-US" dirty="0" err="1"/>
              <a:t>scale_size_area</a:t>
            </a:r>
            <a:r>
              <a:rPr lang="en-US" dirty="0"/>
              <a:t>()</a:t>
            </a:r>
          </a:p>
        </p:txBody>
      </p:sp>
    </p:spTree>
    <p:extLst>
      <p:ext uri="{BB962C8B-B14F-4D97-AF65-F5344CB8AC3E}">
        <p14:creationId xmlns:p14="http://schemas.microsoft.com/office/powerpoint/2010/main" val="1135067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A5FA5F-E9C9-4115-9D48-E3EE8792810E}"/>
              </a:ext>
            </a:extLst>
          </p:cNvPr>
          <p:cNvPicPr>
            <a:picLocks noChangeAspect="1"/>
          </p:cNvPicPr>
          <p:nvPr/>
        </p:nvPicPr>
        <p:blipFill rotWithShape="1">
          <a:blip r:embed="rId2"/>
          <a:srcRect l="20057" t="50707" r="25454" b="14950"/>
          <a:stretch/>
        </p:blipFill>
        <p:spPr>
          <a:xfrm>
            <a:off x="1066799" y="2126672"/>
            <a:ext cx="10257968" cy="3636819"/>
          </a:xfrm>
          <a:prstGeom prst="rect">
            <a:avLst/>
          </a:prstGeom>
        </p:spPr>
      </p:pic>
      <p:sp>
        <p:nvSpPr>
          <p:cNvPr id="3" name="TextBox 2">
            <a:extLst>
              <a:ext uri="{FF2B5EF4-FFF2-40B4-BE49-F238E27FC236}">
                <a16:creationId xmlns:a16="http://schemas.microsoft.com/office/drawing/2014/main" id="{24D8AF45-5976-4E9E-94C3-D34E59292210}"/>
              </a:ext>
            </a:extLst>
          </p:cNvPr>
          <p:cNvSpPr txBox="1"/>
          <p:nvPr/>
        </p:nvSpPr>
        <p:spPr>
          <a:xfrm>
            <a:off x="810490" y="858982"/>
            <a:ext cx="8178457" cy="584775"/>
          </a:xfrm>
          <a:prstGeom prst="rect">
            <a:avLst/>
          </a:prstGeom>
          <a:noFill/>
        </p:spPr>
        <p:txBody>
          <a:bodyPr wrap="none" rtlCol="0">
            <a:spAutoFit/>
          </a:bodyPr>
          <a:lstStyle/>
          <a:p>
            <a:r>
              <a:rPr lang="en-US" sz="3200" dirty="0"/>
              <a:t>Ggplot2 ~ syntax (add coordinate layer &amp; scales)</a:t>
            </a:r>
          </a:p>
        </p:txBody>
      </p:sp>
    </p:spTree>
    <p:extLst>
      <p:ext uri="{BB962C8B-B14F-4D97-AF65-F5344CB8AC3E}">
        <p14:creationId xmlns:p14="http://schemas.microsoft.com/office/powerpoint/2010/main" val="4009708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596018-FAF5-4D1A-9353-4EF1C75007C7}"/>
              </a:ext>
            </a:extLst>
          </p:cNvPr>
          <p:cNvSpPr/>
          <p:nvPr/>
        </p:nvSpPr>
        <p:spPr>
          <a:xfrm>
            <a:off x="595746" y="1692902"/>
            <a:ext cx="10404764" cy="3970318"/>
          </a:xfrm>
          <a:prstGeom prst="rect">
            <a:avLst/>
          </a:prstGeom>
        </p:spPr>
        <p:txBody>
          <a:bodyPr wrap="square">
            <a:spAutoFit/>
          </a:bodyPr>
          <a:lstStyle/>
          <a:p>
            <a:r>
              <a:rPr lang="en-US" sz="2800" dirty="0"/>
              <a:t>● Theme is used for controlling all non-data elements on the plot.</a:t>
            </a:r>
          </a:p>
          <a:p>
            <a:r>
              <a:rPr lang="en-US" sz="2800" dirty="0"/>
              <a:t>● ggplot2 provides defaults for theme layer (you can leave it as is). </a:t>
            </a:r>
          </a:p>
          <a:p>
            <a:r>
              <a:rPr lang="en-US" sz="2800" dirty="0"/>
              <a:t>● You can override default theme, for example with: </a:t>
            </a:r>
          </a:p>
          <a:p>
            <a:r>
              <a:rPr lang="en-US" sz="2800" dirty="0"/>
              <a:t>		○ </a:t>
            </a:r>
            <a:r>
              <a:rPr lang="en-US" sz="2800" dirty="0" err="1"/>
              <a:t>theme_bw</a:t>
            </a:r>
            <a:r>
              <a:rPr lang="en-US" sz="2800" dirty="0"/>
              <a:t>() - with black and white theme </a:t>
            </a:r>
          </a:p>
          <a:p>
            <a:r>
              <a:rPr lang="en-US" sz="2800" dirty="0"/>
              <a:t>		○ theme() - function for tweaking individual theme 			settings </a:t>
            </a:r>
          </a:p>
          <a:p>
            <a:r>
              <a:rPr lang="en-US" sz="2800" dirty="0"/>
              <a:t>		○ element_ - functions for altering theme settings </a:t>
            </a:r>
          </a:p>
          <a:p>
            <a:r>
              <a:rPr lang="en-US" sz="2800" dirty="0"/>
              <a:t>		○ </a:t>
            </a:r>
            <a:r>
              <a:rPr lang="en-US" sz="2800" dirty="0" err="1"/>
              <a:t>theme_set</a:t>
            </a:r>
            <a:r>
              <a:rPr lang="en-US" sz="2800" dirty="0"/>
              <a:t>() - for modifying the active theme, affecting 		all future plots </a:t>
            </a:r>
          </a:p>
        </p:txBody>
      </p:sp>
      <p:sp>
        <p:nvSpPr>
          <p:cNvPr id="3" name="Rectangle 2">
            <a:extLst>
              <a:ext uri="{FF2B5EF4-FFF2-40B4-BE49-F238E27FC236}">
                <a16:creationId xmlns:a16="http://schemas.microsoft.com/office/drawing/2014/main" id="{BD5E9540-3E3F-4C4E-B9C1-9D9B251D081C}"/>
              </a:ext>
            </a:extLst>
          </p:cNvPr>
          <p:cNvSpPr/>
          <p:nvPr/>
        </p:nvSpPr>
        <p:spPr>
          <a:xfrm>
            <a:off x="4677249" y="308094"/>
            <a:ext cx="1896673" cy="769441"/>
          </a:xfrm>
          <a:prstGeom prst="rect">
            <a:avLst/>
          </a:prstGeom>
        </p:spPr>
        <p:txBody>
          <a:bodyPr wrap="none">
            <a:spAutoFit/>
          </a:bodyPr>
          <a:lstStyle/>
          <a:p>
            <a:r>
              <a:rPr lang="en-US" sz="4400" dirty="0"/>
              <a:t>Theme </a:t>
            </a:r>
          </a:p>
        </p:txBody>
      </p:sp>
    </p:spTree>
    <p:extLst>
      <p:ext uri="{BB962C8B-B14F-4D97-AF65-F5344CB8AC3E}">
        <p14:creationId xmlns:p14="http://schemas.microsoft.com/office/powerpoint/2010/main" val="1862172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F4121-98F9-4C0E-973A-9A7BB0D7E286}"/>
              </a:ext>
            </a:extLst>
          </p:cNvPr>
          <p:cNvPicPr>
            <a:picLocks noChangeAspect="1"/>
          </p:cNvPicPr>
          <p:nvPr/>
        </p:nvPicPr>
        <p:blipFill rotWithShape="1">
          <a:blip r:embed="rId2"/>
          <a:srcRect l="19772" t="35757" r="24829" b="29597"/>
          <a:stretch/>
        </p:blipFill>
        <p:spPr>
          <a:xfrm>
            <a:off x="1309254" y="2424545"/>
            <a:ext cx="9057964" cy="3186546"/>
          </a:xfrm>
          <a:prstGeom prst="rect">
            <a:avLst/>
          </a:prstGeom>
        </p:spPr>
      </p:pic>
      <p:sp>
        <p:nvSpPr>
          <p:cNvPr id="3" name="TextBox 2">
            <a:extLst>
              <a:ext uri="{FF2B5EF4-FFF2-40B4-BE49-F238E27FC236}">
                <a16:creationId xmlns:a16="http://schemas.microsoft.com/office/drawing/2014/main" id="{3EA5389D-40D4-456C-BB35-97956A6249DC}"/>
              </a:ext>
            </a:extLst>
          </p:cNvPr>
          <p:cNvSpPr txBox="1"/>
          <p:nvPr/>
        </p:nvSpPr>
        <p:spPr>
          <a:xfrm>
            <a:off x="3934691" y="637309"/>
            <a:ext cx="4224233" cy="769441"/>
          </a:xfrm>
          <a:prstGeom prst="rect">
            <a:avLst/>
          </a:prstGeom>
          <a:noFill/>
        </p:spPr>
        <p:txBody>
          <a:bodyPr wrap="none" rtlCol="0">
            <a:spAutoFit/>
          </a:bodyPr>
          <a:lstStyle/>
          <a:p>
            <a:r>
              <a:rPr lang="en-US" sz="4400" dirty="0"/>
              <a:t>Theme guidelines</a:t>
            </a:r>
          </a:p>
        </p:txBody>
      </p:sp>
    </p:spTree>
    <p:extLst>
      <p:ext uri="{BB962C8B-B14F-4D97-AF65-F5344CB8AC3E}">
        <p14:creationId xmlns:p14="http://schemas.microsoft.com/office/powerpoint/2010/main" val="2751489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4ED271-D43E-4187-B530-E1E94CC35563}"/>
              </a:ext>
            </a:extLst>
          </p:cNvPr>
          <p:cNvSpPr/>
          <p:nvPr/>
        </p:nvSpPr>
        <p:spPr>
          <a:xfrm>
            <a:off x="417992" y="1403968"/>
            <a:ext cx="6046463" cy="584775"/>
          </a:xfrm>
          <a:prstGeom prst="rect">
            <a:avLst/>
          </a:prstGeom>
        </p:spPr>
        <p:txBody>
          <a:bodyPr wrap="none">
            <a:spAutoFit/>
          </a:bodyPr>
          <a:lstStyle/>
          <a:p>
            <a:pPr marL="457200" indent="-457200">
              <a:buFont typeface="Arial" panose="020B0604020202020204" pitchFamily="34" charset="0"/>
              <a:buChar char="•"/>
            </a:pPr>
            <a:r>
              <a:rPr lang="en-US" sz="3200" dirty="0"/>
              <a:t>https://community.rstudio.com/</a:t>
            </a:r>
          </a:p>
        </p:txBody>
      </p:sp>
      <p:sp>
        <p:nvSpPr>
          <p:cNvPr id="3" name="Rectangle 2">
            <a:extLst>
              <a:ext uri="{FF2B5EF4-FFF2-40B4-BE49-F238E27FC236}">
                <a16:creationId xmlns:a16="http://schemas.microsoft.com/office/drawing/2014/main" id="{82F37BFF-75F7-4EDF-BA42-94DAE1F60B5B}"/>
              </a:ext>
            </a:extLst>
          </p:cNvPr>
          <p:cNvSpPr/>
          <p:nvPr/>
        </p:nvSpPr>
        <p:spPr>
          <a:xfrm>
            <a:off x="417992" y="2240061"/>
            <a:ext cx="9670888" cy="1077218"/>
          </a:xfrm>
          <a:prstGeom prst="rect">
            <a:avLst/>
          </a:prstGeom>
        </p:spPr>
        <p:txBody>
          <a:bodyPr wrap="square">
            <a:spAutoFit/>
          </a:bodyPr>
          <a:lstStyle/>
          <a:p>
            <a:pPr marL="457200" indent="-457200">
              <a:buFont typeface="Arial" panose="020B0604020202020204" pitchFamily="34" charset="0"/>
              <a:buChar char="•"/>
            </a:pPr>
            <a:r>
              <a:rPr lang="en-US" sz="3200" dirty="0"/>
              <a:t>https://stackoverflow.com/questions/tagged/ggplot2?sort=frequent&amp;pageSize=50</a:t>
            </a:r>
          </a:p>
        </p:txBody>
      </p:sp>
      <p:sp>
        <p:nvSpPr>
          <p:cNvPr id="4" name="Rectangle 3">
            <a:extLst>
              <a:ext uri="{FF2B5EF4-FFF2-40B4-BE49-F238E27FC236}">
                <a16:creationId xmlns:a16="http://schemas.microsoft.com/office/drawing/2014/main" id="{83B57441-989F-4879-956F-80E0608ED869}"/>
              </a:ext>
            </a:extLst>
          </p:cNvPr>
          <p:cNvSpPr/>
          <p:nvPr/>
        </p:nvSpPr>
        <p:spPr>
          <a:xfrm>
            <a:off x="417992" y="3852081"/>
            <a:ext cx="6907084" cy="584775"/>
          </a:xfrm>
          <a:prstGeom prst="rect">
            <a:avLst/>
          </a:prstGeom>
        </p:spPr>
        <p:txBody>
          <a:bodyPr wrap="none">
            <a:spAutoFit/>
          </a:bodyPr>
          <a:lstStyle/>
          <a:p>
            <a:pPr marL="457200" indent="-457200">
              <a:buFont typeface="Arial" panose="020B0604020202020204" pitchFamily="34" charset="0"/>
              <a:buChar char="•"/>
            </a:pPr>
            <a:r>
              <a:rPr lang="en-US" sz="3200" dirty="0">
                <a:solidFill>
                  <a:srgbClr val="FF0000"/>
                </a:solidFill>
              </a:rPr>
              <a:t>https://www.tidyverse.org/packages/</a:t>
            </a:r>
          </a:p>
        </p:txBody>
      </p:sp>
      <p:sp>
        <p:nvSpPr>
          <p:cNvPr id="5" name="TextBox 4">
            <a:extLst>
              <a:ext uri="{FF2B5EF4-FFF2-40B4-BE49-F238E27FC236}">
                <a16:creationId xmlns:a16="http://schemas.microsoft.com/office/drawing/2014/main" id="{BF02264D-BC8F-4C62-8FFB-5AB067D4CAFA}"/>
              </a:ext>
            </a:extLst>
          </p:cNvPr>
          <p:cNvSpPr txBox="1"/>
          <p:nvPr/>
        </p:nvSpPr>
        <p:spPr>
          <a:xfrm>
            <a:off x="859686" y="228627"/>
            <a:ext cx="10308784" cy="769441"/>
          </a:xfrm>
          <a:prstGeom prst="rect">
            <a:avLst/>
          </a:prstGeom>
          <a:noFill/>
        </p:spPr>
        <p:txBody>
          <a:bodyPr wrap="none" rtlCol="0">
            <a:spAutoFit/>
          </a:bodyPr>
          <a:lstStyle/>
          <a:p>
            <a:r>
              <a:rPr lang="en-US" sz="4400" dirty="0"/>
              <a:t>For more learning, please check these sites: </a:t>
            </a:r>
          </a:p>
        </p:txBody>
      </p:sp>
      <p:sp>
        <p:nvSpPr>
          <p:cNvPr id="6" name="Rectangle 5">
            <a:extLst>
              <a:ext uri="{FF2B5EF4-FFF2-40B4-BE49-F238E27FC236}">
                <a16:creationId xmlns:a16="http://schemas.microsoft.com/office/drawing/2014/main" id="{58212F80-F357-4369-9231-2F76F2C3AE96}"/>
              </a:ext>
            </a:extLst>
          </p:cNvPr>
          <p:cNvSpPr/>
          <p:nvPr/>
        </p:nvSpPr>
        <p:spPr>
          <a:xfrm>
            <a:off x="417992" y="4692144"/>
            <a:ext cx="11550488" cy="954107"/>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FF0000"/>
                </a:solidFill>
              </a:rPr>
              <a:t>http://rstudio-pubs-static.s3.amazonaws.com/3355_d3f08cb2f71f44f2bbec8b52f0e5b5e7.html</a:t>
            </a:r>
          </a:p>
        </p:txBody>
      </p:sp>
    </p:spTree>
    <p:extLst>
      <p:ext uri="{BB962C8B-B14F-4D97-AF65-F5344CB8AC3E}">
        <p14:creationId xmlns:p14="http://schemas.microsoft.com/office/powerpoint/2010/main" val="1583270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1" descr="slide7_cell_b.png">
            <a:extLst>
              <a:ext uri="{FF2B5EF4-FFF2-40B4-BE49-F238E27FC236}">
                <a16:creationId xmlns:a16="http://schemas.microsoft.com/office/drawing/2014/main" id="{2663A60A-0132-4A56-AD0E-DA29B4DFE2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027113"/>
            <a:ext cx="56324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a:extLst>
              <a:ext uri="{FF2B5EF4-FFF2-40B4-BE49-F238E27FC236}">
                <a16:creationId xmlns:a16="http://schemas.microsoft.com/office/drawing/2014/main" id="{121690C9-AC37-48DB-B527-EEF2E96B8B46}"/>
              </a:ext>
            </a:extLst>
          </p:cNvPr>
          <p:cNvSpPr txBox="1">
            <a:spLocks/>
          </p:cNvSpPr>
          <p:nvPr/>
        </p:nvSpPr>
        <p:spPr bwMode="auto">
          <a:xfrm>
            <a:off x="1524000" y="182564"/>
            <a:ext cx="9144000" cy="503237"/>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457200">
              <a:spcBef>
                <a:spcPct val="20000"/>
              </a:spcBef>
              <a:defRPr/>
            </a:pPr>
            <a:r>
              <a:rPr lang="en-US" sz="2000" b="1" dirty="0">
                <a:solidFill>
                  <a:schemeClr val="bg1"/>
                </a:solidFill>
                <a:latin typeface="Helvetica" pitchFamily="36" charset="0"/>
                <a:ea typeface="Helvetica" pitchFamily="36" charset="0"/>
                <a:cs typeface="Helvetica" pitchFamily="36" charset="0"/>
              </a:rPr>
              <a:t>THE HUMAN CELL        </a:t>
            </a:r>
            <a:r>
              <a:rPr lang="en-US" sz="1600" b="1" dirty="0">
                <a:solidFill>
                  <a:schemeClr val="bg1">
                    <a:lumMod val="85000"/>
                  </a:schemeClr>
                </a:solidFill>
                <a:latin typeface="Helvetica" pitchFamily="36" charset="0"/>
                <a:ea typeface="Helvetica" pitchFamily="36" charset="0"/>
                <a:cs typeface="Helvetica" pitchFamily="36" charset="0"/>
              </a:rPr>
              <a:t>Factoid:</a:t>
            </a:r>
          </a:p>
        </p:txBody>
      </p:sp>
      <p:sp>
        <p:nvSpPr>
          <p:cNvPr id="12292" name="Subtitle 2">
            <a:extLst>
              <a:ext uri="{FF2B5EF4-FFF2-40B4-BE49-F238E27FC236}">
                <a16:creationId xmlns:a16="http://schemas.microsoft.com/office/drawing/2014/main" id="{2676F531-C9D3-4ECF-A44D-66BC91A3D268}"/>
              </a:ext>
            </a:extLst>
          </p:cNvPr>
          <p:cNvSpPr txBox="1">
            <a:spLocks/>
          </p:cNvSpPr>
          <p:nvPr/>
        </p:nvSpPr>
        <p:spPr bwMode="auto">
          <a:xfrm flipH="1">
            <a:off x="4144964" y="182564"/>
            <a:ext cx="46037" cy="503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1600" b="1">
              <a:solidFill>
                <a:schemeClr val="bg1"/>
              </a:solidFill>
              <a:latin typeface="Helvetica" panose="020B0604020202020204" pitchFamily="34" charset="0"/>
              <a:ea typeface="MS PGothic" panose="020B0600070205080204" pitchFamily="34" charset="-128"/>
            </a:endParaRPr>
          </a:p>
        </p:txBody>
      </p:sp>
      <p:sp>
        <p:nvSpPr>
          <p:cNvPr id="12293" name="Subtitle 2">
            <a:extLst>
              <a:ext uri="{FF2B5EF4-FFF2-40B4-BE49-F238E27FC236}">
                <a16:creationId xmlns:a16="http://schemas.microsoft.com/office/drawing/2014/main" id="{281BFCFF-661F-43BE-8759-7DA85967A2BB}"/>
              </a:ext>
            </a:extLst>
          </p:cNvPr>
          <p:cNvSpPr txBox="1">
            <a:spLocks/>
          </p:cNvSpPr>
          <p:nvPr/>
        </p:nvSpPr>
        <p:spPr bwMode="auto">
          <a:xfrm>
            <a:off x="1752600" y="2011364"/>
            <a:ext cx="4267200"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1600" dirty="0">
                <a:latin typeface="Calibri" panose="020F0502020204030204" pitchFamily="34" charset="0"/>
                <a:ea typeface="MS PGothic" panose="020B0600070205080204" pitchFamily="34" charset="-128"/>
              </a:rPr>
              <a:t>How Many Genes are in </a:t>
            </a:r>
          </a:p>
          <a:p>
            <a:pPr eaLnBrk="1" hangingPunct="1">
              <a:buFontTx/>
              <a:buNone/>
            </a:pPr>
            <a:r>
              <a:rPr lang="en-US" altLang="en-US" sz="1600" dirty="0">
                <a:latin typeface="Calibri" panose="020F0502020204030204" pitchFamily="34" charset="0"/>
                <a:ea typeface="MS PGothic" panose="020B0600070205080204" pitchFamily="34" charset="-128"/>
              </a:rPr>
              <a:t>the Human Genome?</a:t>
            </a:r>
          </a:p>
          <a:p>
            <a:pPr eaLnBrk="1" hangingPunct="1">
              <a:buFontTx/>
              <a:buNone/>
            </a:pPr>
            <a:r>
              <a:rPr lang="en-US" altLang="en-US" sz="1600" dirty="0">
                <a:latin typeface="Calibri" panose="020F0502020204030204" pitchFamily="34" charset="0"/>
                <a:ea typeface="MS PGothic" panose="020B0600070205080204" pitchFamily="34" charset="-128"/>
              </a:rPr>
              <a:t>The Ensemble genome-annotation system </a:t>
            </a:r>
          </a:p>
          <a:p>
            <a:pPr eaLnBrk="1" hangingPunct="1">
              <a:buFontTx/>
              <a:buNone/>
            </a:pPr>
            <a:r>
              <a:rPr lang="en-US" altLang="en-US" sz="1600" dirty="0">
                <a:latin typeface="Calibri" panose="020F0502020204030204" pitchFamily="34" charset="0"/>
                <a:ea typeface="MS PGothic" panose="020B0600070205080204" pitchFamily="34" charset="-128"/>
              </a:rPr>
              <a:t>estimates them at:</a:t>
            </a:r>
          </a:p>
          <a:p>
            <a:pPr eaLnBrk="1" hangingPunct="1">
              <a:buFontTx/>
              <a:buNone/>
            </a:pPr>
            <a:endParaRPr lang="en-US" altLang="en-US" sz="1600" dirty="0">
              <a:latin typeface="Calibri" panose="020F0502020204030204" pitchFamily="34" charset="0"/>
              <a:ea typeface="MS PGothic" panose="020B0600070205080204" pitchFamily="34" charset="-128"/>
            </a:endParaRPr>
          </a:p>
          <a:p>
            <a:pPr eaLnBrk="1" hangingPunct="1">
              <a:buFontTx/>
              <a:buNone/>
            </a:pPr>
            <a:endParaRPr lang="en-US" altLang="en-US" sz="1700" dirty="0">
              <a:latin typeface="Calibri" panose="020F0502020204030204" pitchFamily="34" charset="0"/>
              <a:ea typeface="MS PGothic" panose="020B0600070205080204" pitchFamily="34" charset="-128"/>
            </a:endParaRPr>
          </a:p>
          <a:p>
            <a:pPr eaLnBrk="1" hangingPunct="1">
              <a:buFontTx/>
              <a:buNone/>
            </a:pPr>
            <a:endParaRPr lang="en-US" altLang="en-US" sz="1700" dirty="0">
              <a:latin typeface="Calibri" panose="020F0502020204030204" pitchFamily="34" charset="0"/>
              <a:ea typeface="MS PGothic" panose="020B0600070205080204" pitchFamily="34" charset="-128"/>
            </a:endParaRPr>
          </a:p>
          <a:p>
            <a:pPr eaLnBrk="1" hangingPunct="1">
              <a:buFontTx/>
              <a:buNone/>
            </a:pPr>
            <a:endParaRPr lang="en-US" altLang="en-US" sz="1700" dirty="0">
              <a:latin typeface="Calibri" panose="020F0502020204030204" pitchFamily="34" charset="0"/>
              <a:ea typeface="MS PGothic" panose="020B0600070205080204" pitchFamily="34" charset="-128"/>
            </a:endParaRPr>
          </a:p>
          <a:p>
            <a:pPr eaLnBrk="1" hangingPunct="1">
              <a:buFontTx/>
              <a:buNone/>
            </a:pPr>
            <a:endParaRPr lang="en-US" altLang="en-US" sz="1700" dirty="0">
              <a:latin typeface="Calibri" panose="020F0502020204030204" pitchFamily="34" charset="0"/>
              <a:ea typeface="MS PGothic" panose="020B0600070205080204" pitchFamily="34" charset="-128"/>
            </a:endParaRPr>
          </a:p>
          <a:p>
            <a:pPr eaLnBrk="1" hangingPunct="1">
              <a:buFontTx/>
              <a:buNone/>
            </a:pPr>
            <a:endParaRPr lang="en-US" altLang="en-US" sz="1700" dirty="0">
              <a:latin typeface="Calibri" panose="020F0502020204030204" pitchFamily="34" charset="0"/>
              <a:ea typeface="MS PGothic" panose="020B0600070205080204" pitchFamily="34" charset="-128"/>
            </a:endParaRPr>
          </a:p>
          <a:p>
            <a:pPr eaLnBrk="1" hangingPunct="1">
              <a:buFontTx/>
              <a:buNone/>
            </a:pPr>
            <a:endParaRPr lang="en-US" altLang="en-US" sz="1700" dirty="0">
              <a:latin typeface="Calibri" panose="020F0502020204030204" pitchFamily="34" charset="0"/>
              <a:ea typeface="MS PGothic" panose="020B0600070205080204" pitchFamily="34" charset="-128"/>
            </a:endParaRPr>
          </a:p>
          <a:p>
            <a:pPr eaLnBrk="1" hangingPunct="1">
              <a:buFontTx/>
              <a:buNone/>
            </a:pPr>
            <a:endParaRPr lang="en-US" altLang="en-US" sz="1700" dirty="0">
              <a:latin typeface="Calibri" panose="020F0502020204030204" pitchFamily="34" charset="0"/>
              <a:ea typeface="MS PGothic" panose="020B0600070205080204" pitchFamily="34" charset="-128"/>
            </a:endParaRPr>
          </a:p>
          <a:p>
            <a:pPr eaLnBrk="1" hangingPunct="1">
              <a:buFontTx/>
              <a:buNone/>
            </a:pPr>
            <a:r>
              <a:rPr lang="en-US" altLang="en-US" sz="1200" i="1" dirty="0">
                <a:latin typeface="Calibri" panose="020F0502020204030204" pitchFamily="34" charset="0"/>
                <a:ea typeface="MS PGothic" panose="020B0600070205080204" pitchFamily="34" charset="-128"/>
              </a:rPr>
              <a:t>http://www.ornl.gov/sci/techresources/Human_Genome/faq/genenumber.shtml</a:t>
            </a:r>
          </a:p>
          <a:p>
            <a:pPr eaLnBrk="1" hangingPunct="1">
              <a:buFontTx/>
              <a:buNone/>
            </a:pPr>
            <a:r>
              <a:rPr lang="en-US" altLang="en-US" sz="2000" b="1" dirty="0">
                <a:solidFill>
                  <a:srgbClr val="BFBFBF"/>
                </a:solidFill>
                <a:latin typeface="Calibri" panose="020F0502020204030204" pitchFamily="34" charset="0"/>
                <a:ea typeface="MS PGothic" panose="020B0600070205080204" pitchFamily="34" charset="-128"/>
              </a:rPr>
              <a:t>  </a:t>
            </a:r>
          </a:p>
        </p:txBody>
      </p:sp>
      <p:sp>
        <p:nvSpPr>
          <p:cNvPr id="8" name="Rectangle 7">
            <a:extLst>
              <a:ext uri="{FF2B5EF4-FFF2-40B4-BE49-F238E27FC236}">
                <a16:creationId xmlns:a16="http://schemas.microsoft.com/office/drawing/2014/main" id="{94BED59C-2707-4F6A-BDF1-4295CBC511D8}"/>
              </a:ext>
            </a:extLst>
          </p:cNvPr>
          <p:cNvSpPr>
            <a:spLocks noChangeArrowheads="1"/>
          </p:cNvSpPr>
          <p:nvPr/>
        </p:nvSpPr>
        <p:spPr bwMode="auto">
          <a:xfrm>
            <a:off x="1752600" y="3208339"/>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en-US" sz="2400" b="1">
                <a:latin typeface="Helvetica" panose="020B0604020202020204" pitchFamily="34" charset="0"/>
                <a:ea typeface="MS PGothic" panose="020B0600070205080204" pitchFamily="34" charset="-128"/>
              </a:rPr>
              <a:t>23,299</a:t>
            </a:r>
          </a:p>
        </p:txBody>
      </p:sp>
      <p:sp>
        <p:nvSpPr>
          <p:cNvPr id="12295" name="Text Box 8">
            <a:extLst>
              <a:ext uri="{FF2B5EF4-FFF2-40B4-BE49-F238E27FC236}">
                <a16:creationId xmlns:a16="http://schemas.microsoft.com/office/drawing/2014/main" id="{7B9E542E-6411-4025-855F-1FEE7BB3011E}"/>
              </a:ext>
            </a:extLst>
          </p:cNvPr>
          <p:cNvSpPr txBox="1">
            <a:spLocks noChangeArrowheads="1"/>
          </p:cNvSpPr>
          <p:nvPr/>
        </p:nvSpPr>
        <p:spPr bwMode="auto">
          <a:xfrm>
            <a:off x="1584325" y="754064"/>
            <a:ext cx="79454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Calibri" panose="020F0502020204030204" pitchFamily="34" charset="0"/>
              </a:rPr>
              <a:t>Our very existence is rooted in the ability of thousand of genes to work together in a seamless</a:t>
            </a:r>
          </a:p>
          <a:p>
            <a:pPr eaLnBrk="1" hangingPunct="1">
              <a:spcBef>
                <a:spcPct val="0"/>
              </a:spcBef>
              <a:buFontTx/>
              <a:buNone/>
            </a:pPr>
            <a:r>
              <a:rPr lang="en-US" altLang="en-US" sz="1600">
                <a:latin typeface="Calibri" panose="020F0502020204030204" pitchFamily="34" charset="0"/>
              </a:rPr>
              <a:t>fashion.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10F72CF-7B31-472A-B72A-FEC93DE0A734}"/>
              </a:ext>
            </a:extLst>
          </p:cNvPr>
          <p:cNvSpPr>
            <a:spLocks noGrp="1"/>
          </p:cNvSpPr>
          <p:nvPr>
            <p:ph type="ctrTitle" idx="4294967295"/>
          </p:nvPr>
        </p:nvSpPr>
        <p:spPr>
          <a:xfrm>
            <a:off x="1981200" y="-381000"/>
            <a:ext cx="7772400" cy="1470025"/>
          </a:xfrm>
        </p:spPr>
        <p:txBody>
          <a:bodyPr/>
          <a:lstStyle/>
          <a:p>
            <a:pPr eaLnBrk="1" hangingPunct="1"/>
            <a:r>
              <a:rPr lang="en-US" altLang="en-US" sz="3200" b="1">
                <a:solidFill>
                  <a:srgbClr val="FF0000"/>
                </a:solidFill>
              </a:rPr>
              <a:t>Brain</a:t>
            </a:r>
          </a:p>
        </p:txBody>
      </p:sp>
      <p:sp>
        <p:nvSpPr>
          <p:cNvPr id="14339" name="TextBox 8">
            <a:extLst>
              <a:ext uri="{FF2B5EF4-FFF2-40B4-BE49-F238E27FC236}">
                <a16:creationId xmlns:a16="http://schemas.microsoft.com/office/drawing/2014/main" id="{3AC768AE-B899-480D-9397-3304222BB946}"/>
              </a:ext>
            </a:extLst>
          </p:cNvPr>
          <p:cNvSpPr txBox="1">
            <a:spLocks noChangeArrowheads="1"/>
          </p:cNvSpPr>
          <p:nvPr/>
        </p:nvSpPr>
        <p:spPr bwMode="auto">
          <a:xfrm>
            <a:off x="9105900" y="1692275"/>
            <a:ext cx="15621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hu-HU" altLang="en-US" sz="1800" b="1">
                <a:latin typeface="Calibri" panose="020F0502020204030204" pitchFamily="34" charset="0"/>
                <a:ea typeface="MS PGothic" panose="020B0600070205080204" pitchFamily="34" charset="-128"/>
              </a:rPr>
              <a:t>Factoid:</a:t>
            </a:r>
          </a:p>
          <a:p>
            <a:pPr eaLnBrk="1" hangingPunct="1">
              <a:spcBef>
                <a:spcPct val="0"/>
              </a:spcBef>
              <a:buFontTx/>
              <a:buNone/>
            </a:pPr>
            <a:endParaRPr lang="hu-HU" altLang="en-US" sz="1800" b="1">
              <a:latin typeface="Calibri" panose="020F0502020204030204" pitchFamily="34" charset="0"/>
              <a:ea typeface="MS PGothic" panose="020B0600070205080204" pitchFamily="34" charset="-128"/>
            </a:endParaRPr>
          </a:p>
          <a:p>
            <a:pPr eaLnBrk="1" hangingPunct="1">
              <a:spcBef>
                <a:spcPct val="0"/>
              </a:spcBef>
              <a:buFontTx/>
              <a:buNone/>
            </a:pPr>
            <a:r>
              <a:rPr lang="hu-HU" altLang="en-US" sz="1800" b="1">
                <a:latin typeface="Calibri" panose="020F0502020204030204" pitchFamily="34" charset="0"/>
                <a:ea typeface="MS PGothic" panose="020B0600070205080204" pitchFamily="34" charset="-128"/>
              </a:rPr>
              <a:t>Human Brain has between</a:t>
            </a:r>
          </a:p>
          <a:p>
            <a:pPr eaLnBrk="1" hangingPunct="1">
              <a:spcBef>
                <a:spcPct val="0"/>
              </a:spcBef>
              <a:buFontTx/>
              <a:buNone/>
            </a:pPr>
            <a:r>
              <a:rPr lang="hu-HU" altLang="en-US" sz="1800" b="1">
                <a:latin typeface="Calibri" panose="020F0502020204030204" pitchFamily="34" charset="0"/>
                <a:ea typeface="MS PGothic" panose="020B0600070205080204" pitchFamily="34" charset="-128"/>
              </a:rPr>
              <a:t>10-100 billion neurons.</a:t>
            </a:r>
          </a:p>
        </p:txBody>
      </p:sp>
      <p:pic>
        <p:nvPicPr>
          <p:cNvPr id="14340" name="Picture 4" descr="slide_4b.jpg">
            <a:extLst>
              <a:ext uri="{FF2B5EF4-FFF2-40B4-BE49-F238E27FC236}">
                <a16:creationId xmlns:a16="http://schemas.microsoft.com/office/drawing/2014/main" id="{24CC4DFE-2714-4924-8ED1-AE828F5C29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98588"/>
            <a:ext cx="9144000" cy="827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a:extLst>
              <a:ext uri="{FF2B5EF4-FFF2-40B4-BE49-F238E27FC236}">
                <a16:creationId xmlns:a16="http://schemas.microsoft.com/office/drawing/2014/main" id="{97C4BF12-DE6B-496E-B2BA-3B63AC0EFACA}"/>
              </a:ext>
            </a:extLst>
          </p:cNvPr>
          <p:cNvSpPr txBox="1">
            <a:spLocks/>
          </p:cNvSpPr>
          <p:nvPr/>
        </p:nvSpPr>
        <p:spPr bwMode="auto">
          <a:xfrm>
            <a:off x="1524000" y="182564"/>
            <a:ext cx="9144000" cy="503237"/>
          </a:xfrm>
          <a:prstGeom prst="rect">
            <a:avLst/>
          </a:prstGeom>
          <a:solidFill>
            <a:srgbClr val="8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457200">
              <a:spcBef>
                <a:spcPct val="20000"/>
              </a:spcBef>
              <a:defRPr/>
            </a:pPr>
            <a:r>
              <a:rPr lang="en-US" sz="2000" b="1" dirty="0">
                <a:solidFill>
                  <a:schemeClr val="bg1"/>
                </a:solidFill>
                <a:latin typeface="Helvetica" pitchFamily="36" charset="0"/>
                <a:ea typeface="Helvetica" pitchFamily="36" charset="0"/>
                <a:cs typeface="Helvetica" pitchFamily="36" charset="0"/>
              </a:rPr>
              <a:t>BRAIN        </a:t>
            </a:r>
            <a:r>
              <a:rPr lang="en-US" sz="1600" b="1" dirty="0">
                <a:solidFill>
                  <a:schemeClr val="bg1">
                    <a:lumMod val="85000"/>
                  </a:schemeClr>
                </a:solidFill>
                <a:latin typeface="Helvetica" pitchFamily="36" charset="0"/>
                <a:ea typeface="Helvetica" pitchFamily="36" charset="0"/>
                <a:cs typeface="Helvetica" pitchFamily="36" charset="0"/>
              </a:rPr>
              <a:t>Factoid:</a:t>
            </a:r>
          </a:p>
        </p:txBody>
      </p:sp>
      <p:sp>
        <p:nvSpPr>
          <p:cNvPr id="14342" name="Subtitle 2">
            <a:extLst>
              <a:ext uri="{FF2B5EF4-FFF2-40B4-BE49-F238E27FC236}">
                <a16:creationId xmlns:a16="http://schemas.microsoft.com/office/drawing/2014/main" id="{9D0F87BA-BF0F-40C6-BF0A-3A581DCB738C}"/>
              </a:ext>
            </a:extLst>
          </p:cNvPr>
          <p:cNvSpPr txBox="1">
            <a:spLocks/>
          </p:cNvSpPr>
          <p:nvPr/>
        </p:nvSpPr>
        <p:spPr bwMode="auto">
          <a:xfrm flipH="1">
            <a:off x="2667000" y="182564"/>
            <a:ext cx="46038" cy="503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endParaRPr lang="en-US" altLang="en-US" sz="1600" b="1">
              <a:solidFill>
                <a:schemeClr val="bg1"/>
              </a:solidFill>
              <a:latin typeface="Helvetica" panose="020B0604020202020204" pitchFamily="34" charset="0"/>
              <a:ea typeface="MS PGothic" panose="020B0600070205080204" pitchFamily="34" charset="-128"/>
            </a:endParaRPr>
          </a:p>
        </p:txBody>
      </p:sp>
      <p:sp>
        <p:nvSpPr>
          <p:cNvPr id="14343" name="Text Box 8">
            <a:extLst>
              <a:ext uri="{FF2B5EF4-FFF2-40B4-BE49-F238E27FC236}">
                <a16:creationId xmlns:a16="http://schemas.microsoft.com/office/drawing/2014/main" id="{997F5B52-469B-4AAB-94A1-41A210C4FEBD}"/>
              </a:ext>
            </a:extLst>
          </p:cNvPr>
          <p:cNvSpPr txBox="1">
            <a:spLocks noChangeArrowheads="1"/>
          </p:cNvSpPr>
          <p:nvPr/>
        </p:nvSpPr>
        <p:spPr bwMode="auto">
          <a:xfrm>
            <a:off x="1524000" y="654051"/>
            <a:ext cx="715645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chemeClr val="bg1"/>
                </a:solidFill>
                <a:latin typeface="Calibri" panose="020F0502020204030204" pitchFamily="34" charset="0"/>
              </a:rPr>
              <a:t>Our thoughts and comprehension of the world is hidden in the connection </a:t>
            </a:r>
          </a:p>
          <a:p>
            <a:pPr eaLnBrk="1" hangingPunct="1">
              <a:spcBef>
                <a:spcPct val="0"/>
              </a:spcBef>
              <a:buFontTx/>
              <a:buNone/>
            </a:pPr>
            <a:r>
              <a:rPr lang="en-US" altLang="en-US" sz="1800">
                <a:solidFill>
                  <a:schemeClr val="bg1"/>
                </a:solidFill>
                <a:latin typeface="Calibri" panose="020F0502020204030204" pitchFamily="34" charset="0"/>
              </a:rPr>
              <a:t>between billions of neurons in our brain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mlk-225134.jpg">
            <a:extLst>
              <a:ext uri="{FF2B5EF4-FFF2-40B4-BE49-F238E27FC236}">
                <a16:creationId xmlns:a16="http://schemas.microsoft.com/office/drawing/2014/main" id="{FDC1EC72-0B66-4A5A-BF32-49CA0E9B3E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9238" y="533400"/>
            <a:ext cx="9144001"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18117</TotalTime>
  <Words>2850</Words>
  <Application>Microsoft Office PowerPoint</Application>
  <PresentationFormat>Widescreen</PresentationFormat>
  <Paragraphs>304</Paragraphs>
  <Slides>64</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-apple-system</vt:lpstr>
      <vt:lpstr>Arial</vt:lpstr>
      <vt:lpstr>Arial</vt:lpstr>
      <vt:lpstr>Calibri</vt:lpstr>
      <vt:lpstr>Calibri Light</vt:lpstr>
      <vt:lpstr>Cambria Math</vt:lpstr>
      <vt:lpstr>Helvetica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vt:lpstr>
      <vt:lpstr>PowerPoint Presentation</vt:lpstr>
      <vt:lpstr>PowerPoint Presentation</vt:lpstr>
      <vt:lpstr>PowerPoint Presentation</vt:lpstr>
      <vt:lpstr>PowerPoint Presentation</vt:lpstr>
      <vt:lpstr>Types of Data: Measurement Scales</vt:lpstr>
      <vt:lpstr>Types of Statistical Procedures</vt:lpstr>
      <vt:lpstr>  Descriptive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Mihaela Sardiu</dc:creator>
  <cp:lastModifiedBy>Mihaela Sardiu</cp:lastModifiedBy>
  <cp:revision>27</cp:revision>
  <dcterms:created xsi:type="dcterms:W3CDTF">2021-02-25T16:50:57Z</dcterms:created>
  <dcterms:modified xsi:type="dcterms:W3CDTF">2021-03-30T17:41:02Z</dcterms:modified>
</cp:coreProperties>
</file>